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
  </p:notesMasterIdLst>
  <p:sldIdLst>
    <p:sldId id="476" r:id="rId5"/>
    <p:sldId id="508" r:id="rId6"/>
    <p:sldId id="526" r:id="rId7"/>
    <p:sldId id="538" r:id="rId8"/>
    <p:sldId id="539" r:id="rId9"/>
    <p:sldId id="540" r:id="rId10"/>
    <p:sldId id="535" r:id="rId11"/>
    <p:sldId id="537" r:id="rId12"/>
    <p:sldId id="536" r:id="rId13"/>
    <p:sldId id="541" r:id="rId14"/>
    <p:sldId id="542" r:id="rId15"/>
    <p:sldId id="545" r:id="rId16"/>
    <p:sldId id="543" r:id="rId17"/>
    <p:sldId id="544" r:id="rId18"/>
    <p:sldId id="546" r:id="rId19"/>
    <p:sldId id="534" r:id="rId20"/>
    <p:sldId id="30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2"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A9E"/>
    <a:srgbClr val="719E8B"/>
    <a:srgbClr val="6C9986"/>
    <a:srgbClr val="7CAD98"/>
    <a:srgbClr val="9DB52E"/>
    <a:srgbClr val="4A6596"/>
    <a:srgbClr val="E8A946"/>
    <a:srgbClr val="C344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555"/>
    <p:restoredTop sz="79388"/>
  </p:normalViewPr>
  <p:slideViewPr>
    <p:cSldViewPr snapToGrid="0">
      <p:cViewPr varScale="1">
        <p:scale>
          <a:sx n="100" d="100"/>
          <a:sy n="100" d="100"/>
        </p:scale>
        <p:origin x="776" y="168"/>
      </p:cViewPr>
      <p:guideLst>
        <p:guide orient="horz" pos="1872"/>
        <p:guide pos="3840"/>
      </p:guideLst>
    </p:cSldViewPr>
  </p:slideViewPr>
  <p:outlineViewPr>
    <p:cViewPr>
      <p:scale>
        <a:sx n="33" d="100"/>
        <a:sy n="33" d="100"/>
      </p:scale>
      <p:origin x="0" y="-2448"/>
    </p:cViewPr>
  </p:outlineViewPr>
  <p:notesTextViewPr>
    <p:cViewPr>
      <p:scale>
        <a:sx n="85" d="100"/>
        <a:sy n="85" d="100"/>
      </p:scale>
      <p:origin x="0" y="0"/>
    </p:cViewPr>
  </p:notesTextViewPr>
  <p:notesViewPr>
    <p:cSldViewPr snapToGrid="0">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CE5BDF-9B7E-3646-B6C9-FC2C3E116129}" type="datetimeFigureOut">
              <a:rPr lang="en-US" smtClean="0"/>
              <a:t>6/8/20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8BADB7-1FBB-B74E-B90C-DA1567BD042E}" type="slidenum">
              <a:rPr lang="en-US" smtClean="0"/>
              <a:t>‹#›</a:t>
            </a:fld>
            <a:endParaRPr lang="en-US"/>
          </a:p>
        </p:txBody>
      </p:sp>
    </p:spTree>
    <p:extLst>
      <p:ext uri="{BB962C8B-B14F-4D97-AF65-F5344CB8AC3E}">
        <p14:creationId xmlns:p14="http://schemas.microsoft.com/office/powerpoint/2010/main" val="9703388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8BADB7-1FBB-B74E-B90C-DA1567BD042E}"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88698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8BADB7-1FBB-B74E-B90C-DA1567BD042E}" type="slidenum">
              <a:rPr lang="en-US" smtClean="0"/>
              <a:t>2</a:t>
            </a:fld>
            <a:endParaRPr lang="en-US"/>
          </a:p>
        </p:txBody>
      </p:sp>
    </p:spTree>
    <p:extLst>
      <p:ext uri="{BB962C8B-B14F-4D97-AF65-F5344CB8AC3E}">
        <p14:creationId xmlns:p14="http://schemas.microsoft.com/office/powerpoint/2010/main" val="2027544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8BADB7-1FBB-B74E-B90C-DA1567BD042E}" type="slidenum">
              <a:rPr lang="en-US" smtClean="0"/>
              <a:t>3</a:t>
            </a:fld>
            <a:endParaRPr lang="en-US"/>
          </a:p>
        </p:txBody>
      </p:sp>
    </p:spTree>
    <p:extLst>
      <p:ext uri="{BB962C8B-B14F-4D97-AF65-F5344CB8AC3E}">
        <p14:creationId xmlns:p14="http://schemas.microsoft.com/office/powerpoint/2010/main" val="1036406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 When we take data and alter it before machine learning like with did with the COVID data, what were we doing and why did it work?</a:t>
            </a:r>
          </a:p>
          <a:p>
            <a:endParaRPr lang="en-US" dirty="0"/>
          </a:p>
          <a:p>
            <a:r>
              <a:rPr lang="en-US" dirty="0"/>
              <a:t>A: We were altering the relationships between the independent and dependent variables to create a relationship with a normal distribution</a:t>
            </a:r>
          </a:p>
        </p:txBody>
      </p:sp>
      <p:sp>
        <p:nvSpPr>
          <p:cNvPr id="4" name="Slide Number Placeholder 3"/>
          <p:cNvSpPr>
            <a:spLocks noGrp="1"/>
          </p:cNvSpPr>
          <p:nvPr>
            <p:ph type="sldNum" sz="quarter" idx="5"/>
          </p:nvPr>
        </p:nvSpPr>
        <p:spPr/>
        <p:txBody>
          <a:bodyPr/>
          <a:lstStyle/>
          <a:p>
            <a:fld id="{4E8BADB7-1FBB-B74E-B90C-DA1567BD042E}" type="slidenum">
              <a:rPr lang="en-US" smtClean="0"/>
              <a:t>5</a:t>
            </a:fld>
            <a:endParaRPr lang="en-US"/>
          </a:p>
        </p:txBody>
      </p:sp>
    </p:spTree>
    <p:extLst>
      <p:ext uri="{BB962C8B-B14F-4D97-AF65-F5344CB8AC3E}">
        <p14:creationId xmlns:p14="http://schemas.microsoft.com/office/powerpoint/2010/main" val="2091705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8BADB7-1FBB-B74E-B90C-DA1567BD042E}" type="slidenum">
              <a:rPr lang="en-US" smtClean="0"/>
              <a:t>8</a:t>
            </a:fld>
            <a:endParaRPr lang="en-US"/>
          </a:p>
        </p:txBody>
      </p:sp>
    </p:spTree>
    <p:extLst>
      <p:ext uri="{BB962C8B-B14F-4D97-AF65-F5344CB8AC3E}">
        <p14:creationId xmlns:p14="http://schemas.microsoft.com/office/powerpoint/2010/main" val="1735934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E8BADB7-1FBB-B74E-B90C-DA1567BD042E}" type="slidenum">
              <a:rPr lang="en-US" smtClean="0"/>
              <a:t>9</a:t>
            </a:fld>
            <a:endParaRPr lang="en-US"/>
          </a:p>
        </p:txBody>
      </p:sp>
    </p:spTree>
    <p:extLst>
      <p:ext uri="{BB962C8B-B14F-4D97-AF65-F5344CB8AC3E}">
        <p14:creationId xmlns:p14="http://schemas.microsoft.com/office/powerpoint/2010/main" val="699271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DFFE52E-3C23-214A-AFC7-5A0FDE3C5F37}"/>
              </a:ext>
            </a:extLst>
          </p:cNvPr>
          <p:cNvSpPr/>
          <p:nvPr userDrawn="1"/>
        </p:nvSpPr>
        <p:spPr>
          <a:xfrm>
            <a:off x="301083" y="5854390"/>
            <a:ext cx="3557239" cy="579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8B68497-26BB-1B43-8DC7-DC310B353FBA}"/>
              </a:ext>
            </a:extLst>
          </p:cNvPr>
          <p:cNvPicPr>
            <a:picLocks noChangeAspect="1"/>
          </p:cNvPicPr>
          <p:nvPr userDrawn="1"/>
        </p:nvPicPr>
        <p:blipFill>
          <a:blip r:embed="rId3"/>
          <a:stretch>
            <a:fillRect/>
          </a:stretch>
        </p:blipFill>
        <p:spPr>
          <a:xfrm>
            <a:off x="386499" y="6308043"/>
            <a:ext cx="3038288" cy="355914"/>
          </a:xfrm>
          <a:prstGeom prst="rect">
            <a:avLst/>
          </a:prstGeom>
        </p:spPr>
      </p:pic>
      <p:pic>
        <p:nvPicPr>
          <p:cNvPr id="11" name="Picture 10">
            <a:extLst>
              <a:ext uri="{FF2B5EF4-FFF2-40B4-BE49-F238E27FC236}">
                <a16:creationId xmlns:a16="http://schemas.microsoft.com/office/drawing/2014/main" id="{D96AF493-8553-F64D-9DD1-212BE76418A8}"/>
              </a:ext>
            </a:extLst>
          </p:cNvPr>
          <p:cNvPicPr>
            <a:picLocks noChangeAspect="1"/>
          </p:cNvPicPr>
          <p:nvPr userDrawn="1"/>
        </p:nvPicPr>
        <p:blipFill>
          <a:blip r:embed="rId4"/>
          <a:stretch>
            <a:fillRect/>
          </a:stretch>
        </p:blipFill>
        <p:spPr>
          <a:xfrm>
            <a:off x="126379" y="884355"/>
            <a:ext cx="2033239" cy="847183"/>
          </a:xfrm>
          <a:prstGeom prst="rect">
            <a:avLst/>
          </a:prstGeom>
        </p:spPr>
      </p:pic>
    </p:spTree>
    <p:extLst>
      <p:ext uri="{BB962C8B-B14F-4D97-AF65-F5344CB8AC3E}">
        <p14:creationId xmlns:p14="http://schemas.microsoft.com/office/powerpoint/2010/main" val="3230847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32154" y="911225"/>
            <a:ext cx="11430000" cy="481084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386499" y="254524"/>
            <a:ext cx="11425287" cy="540618"/>
          </a:xfrm>
        </p:spPr>
        <p:txBody>
          <a:bodyPr/>
          <a:lstStyle/>
          <a:p>
            <a:r>
              <a:rPr lang="en-US"/>
              <a:t>Click to edit Master title style</a:t>
            </a:r>
          </a:p>
        </p:txBody>
      </p:sp>
      <p:sp>
        <p:nvSpPr>
          <p:cNvPr id="6" name="Rectangle 5"/>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3788593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35671"/>
            <a:ext cx="3086886"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6499" y="235671"/>
            <a:ext cx="8186001"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273309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userDrawn="1"/>
        </p:nvSpPr>
        <p:spPr>
          <a:xfrm>
            <a:off x="7047297" y="345238"/>
            <a:ext cx="4433643" cy="3619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100" b="1">
                <a:solidFill>
                  <a:srgbClr val="56565A"/>
                </a:solidFill>
                <a:latin typeface="Franklin Gothic Medium Cond" charset="0"/>
                <a:ea typeface="Franklin Gothic Medium Cond" charset="0"/>
                <a:cs typeface="Franklin Gothic Medium Cond" charset="0"/>
              </a:rPr>
              <a:t>877.277.1044   </a:t>
            </a:r>
            <a:r>
              <a:rPr lang="en-US" sz="1200" b="1" i="0">
                <a:solidFill>
                  <a:srgbClr val="7DC242"/>
                </a:solidFill>
                <a:latin typeface="Arial Black" charset="0"/>
                <a:ea typeface="Arial Black" charset="0"/>
                <a:cs typeface="Arial Black" charset="0"/>
              </a:rPr>
              <a:t>/</a:t>
            </a:r>
            <a:r>
              <a:rPr lang="en-US" sz="1100" b="1">
                <a:solidFill>
                  <a:srgbClr val="56565A"/>
                </a:solidFill>
                <a:latin typeface="Franklin Gothic Medium Cond" charset="0"/>
                <a:ea typeface="Franklin Gothic Medium Cond" charset="0"/>
                <a:cs typeface="Franklin Gothic Medium Cond" charset="0"/>
              </a:rPr>
              <a:t>   </a:t>
            </a:r>
            <a:r>
              <a:rPr lang="en-US" sz="1100" b="1" err="1">
                <a:solidFill>
                  <a:srgbClr val="56565A"/>
                </a:solidFill>
                <a:latin typeface="Franklin Gothic Medium Cond" charset="0"/>
                <a:ea typeface="Franklin Gothic Medium Cond" charset="0"/>
                <a:cs typeface="Franklin Gothic Medium Cond" charset="0"/>
              </a:rPr>
              <a:t>magenic.com</a:t>
            </a:r>
            <a:r>
              <a:rPr lang="en-US" sz="1100" b="1">
                <a:solidFill>
                  <a:srgbClr val="56565A"/>
                </a:solidFill>
                <a:latin typeface="Franklin Gothic Medium Cond" charset="0"/>
                <a:ea typeface="Franklin Gothic Medium Cond" charset="0"/>
                <a:cs typeface="Franklin Gothic Medium Cond" charset="0"/>
              </a:rPr>
              <a:t>   </a:t>
            </a:r>
            <a:r>
              <a:rPr lang="en-US" sz="1200" b="1" i="0">
                <a:solidFill>
                  <a:srgbClr val="7DC242"/>
                </a:solidFill>
                <a:latin typeface="Arial Black" charset="0"/>
                <a:ea typeface="Arial Black" charset="0"/>
                <a:cs typeface="Arial Black" charset="0"/>
              </a:rPr>
              <a:t>//</a:t>
            </a:r>
            <a:endParaRPr lang="en-US" sz="1200" b="1" i="0">
              <a:solidFill>
                <a:srgbClr val="56565A"/>
              </a:solidFill>
              <a:latin typeface="Arial Black" charset="0"/>
              <a:ea typeface="Arial Black" charset="0"/>
              <a:cs typeface="Arial Black" charset="0"/>
            </a:endParaRPr>
          </a:p>
        </p:txBody>
      </p:sp>
      <p:sp>
        <p:nvSpPr>
          <p:cNvPr id="4" name="Title 1"/>
          <p:cNvSpPr txBox="1">
            <a:spLocks/>
          </p:cNvSpPr>
          <p:nvPr userDrawn="1"/>
        </p:nvSpPr>
        <p:spPr>
          <a:xfrm>
            <a:off x="11374267" y="345238"/>
            <a:ext cx="457929" cy="2991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28E39B6D-4B99-497D-9F61-EDE8F8EC9C63}" type="slidenum">
              <a:rPr lang="en-US" sz="1100" b="1" baseline="0" smtClean="0">
                <a:solidFill>
                  <a:srgbClr val="56565A"/>
                </a:solidFill>
                <a:latin typeface="+mj-lt"/>
                <a:cs typeface="Cordia New" panose="020B0304020202020204" pitchFamily="34" charset="-34"/>
              </a:rPr>
              <a:pPr algn="l"/>
              <a:t>‹#›</a:t>
            </a:fld>
            <a:endParaRPr lang="en-US" sz="1100" b="1" baseline="0">
              <a:solidFill>
                <a:srgbClr val="56565A"/>
              </a:solidFill>
              <a:latin typeface="+mj-lt"/>
              <a:cs typeface="Cordia New" panose="020B0304020202020204" pitchFamily="34" charset="-34"/>
            </a:endParaRPr>
          </a:p>
        </p:txBody>
      </p:sp>
      <p:sp>
        <p:nvSpPr>
          <p:cNvPr id="5" name="Subtitle 2"/>
          <p:cNvSpPr txBox="1">
            <a:spLocks/>
          </p:cNvSpPr>
          <p:nvPr userDrawn="1"/>
        </p:nvSpPr>
        <p:spPr>
          <a:xfrm>
            <a:off x="6816011" y="4975156"/>
            <a:ext cx="5267132" cy="6698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5600"/>
              </a:lnSpc>
              <a:spcBef>
                <a:spcPts val="0"/>
              </a:spcBef>
            </a:pPr>
            <a:r>
              <a:rPr lang="en-US" sz="6500" b="0" i="1">
                <a:solidFill>
                  <a:srgbClr val="56565A"/>
                </a:solidFill>
                <a:latin typeface="+mn-lt"/>
                <a:ea typeface="Dotum" panose="020B0600000101010101" pitchFamily="34" charset="-127"/>
                <a:cs typeface="Cordia New" panose="020B0304020202020204" pitchFamily="34" charset="-34"/>
              </a:rPr>
              <a:t>THANK YOU</a:t>
            </a:r>
          </a:p>
        </p:txBody>
      </p:sp>
    </p:spTree>
    <p:extLst>
      <p:ext uri="{BB962C8B-B14F-4D97-AF65-F5344CB8AC3E}">
        <p14:creationId xmlns:p14="http://schemas.microsoft.com/office/powerpoint/2010/main" val="30265640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060"/>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03173A4F-54E2-42AD-AEE7-525DC08E7D5E}" type="datetimeFigureOut">
              <a:rPr lang="en-US" smtClean="0"/>
              <a:pPr>
                <a:defRPr/>
              </a:pPr>
              <a:t>6/8/20</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185214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154" y="911225"/>
            <a:ext cx="11430000" cy="48108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p>
        </p:txBody>
      </p:sp>
      <p:sp>
        <p:nvSpPr>
          <p:cNvPr id="5" name="Rectangle 4"/>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200308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4447" y="252398"/>
            <a:ext cx="11429999" cy="342395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394447" y="3703343"/>
            <a:ext cx="11429999" cy="201872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Rectangle 5"/>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1096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4447" y="914401"/>
            <a:ext cx="5625353" cy="48076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199" y="914401"/>
            <a:ext cx="5652247" cy="48076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p>
        </p:txBody>
      </p:sp>
      <p:sp>
        <p:nvSpPr>
          <p:cNvPr id="8" name="Rectangle 7"/>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3689947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6499" y="254524"/>
            <a:ext cx="11425287" cy="540618"/>
          </a:xfrm>
        </p:spPr>
        <p:txBody>
          <a:bodyPr/>
          <a:lstStyle/>
          <a:p>
            <a:r>
              <a:rPr lang="en-US"/>
              <a:t>Click to edit Master title style</a:t>
            </a:r>
          </a:p>
        </p:txBody>
      </p:sp>
      <p:sp>
        <p:nvSpPr>
          <p:cNvPr id="3" name="Text Placeholder 2"/>
          <p:cNvSpPr>
            <a:spLocks noGrp="1"/>
          </p:cNvSpPr>
          <p:nvPr>
            <p:ph type="body" idx="1"/>
          </p:nvPr>
        </p:nvSpPr>
        <p:spPr>
          <a:xfrm>
            <a:off x="386500" y="904973"/>
            <a:ext cx="561107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500" y="1719359"/>
            <a:ext cx="5611076" cy="40027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904973"/>
            <a:ext cx="563958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1719359"/>
            <a:ext cx="5639586" cy="40027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254024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86499" y="254524"/>
            <a:ext cx="11425287" cy="540618"/>
          </a:xfrm>
        </p:spPr>
        <p:txBody>
          <a:bodyPr/>
          <a:lstStyle/>
          <a:p>
            <a:r>
              <a:rPr lang="en-US"/>
              <a:t>Click to edit Master title style</a:t>
            </a:r>
          </a:p>
        </p:txBody>
      </p:sp>
      <p:sp>
        <p:nvSpPr>
          <p:cNvPr id="6" name="Rectangle 5"/>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915007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pic>
        <p:nvPicPr>
          <p:cNvPr id="3" name="Picture 2">
            <a:extLst>
              <a:ext uri="{FF2B5EF4-FFF2-40B4-BE49-F238E27FC236}">
                <a16:creationId xmlns:a16="http://schemas.microsoft.com/office/drawing/2014/main" id="{1A16841B-46D0-AB45-9498-9AC2186FB7F4}"/>
              </a:ext>
            </a:extLst>
          </p:cNvPr>
          <p:cNvPicPr>
            <a:picLocks noChangeAspect="1"/>
          </p:cNvPicPr>
          <p:nvPr userDrawn="1"/>
        </p:nvPicPr>
        <p:blipFill>
          <a:blip r:embed="rId3"/>
          <a:stretch>
            <a:fillRect/>
          </a:stretch>
        </p:blipFill>
        <p:spPr>
          <a:xfrm>
            <a:off x="386499" y="6308043"/>
            <a:ext cx="3038288" cy="355914"/>
          </a:xfrm>
          <a:prstGeom prst="rect">
            <a:avLst/>
          </a:prstGeom>
        </p:spPr>
      </p:pic>
    </p:spTree>
    <p:extLst>
      <p:ext uri="{BB962C8B-B14F-4D97-AF65-F5344CB8AC3E}">
        <p14:creationId xmlns:p14="http://schemas.microsoft.com/office/powerpoint/2010/main" val="722273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230322" y="254524"/>
            <a:ext cx="6628598" cy="54675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Rectangle 6"/>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2254101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36622" y="248270"/>
            <a:ext cx="6616330" cy="54581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6"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p>
        </p:txBody>
      </p:sp>
      <p:sp>
        <p:nvSpPr>
          <p:cNvPr id="7"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Rectangle 8"/>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057984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154" y="265393"/>
            <a:ext cx="11430000" cy="510895"/>
          </a:xfrm>
          <a:prstGeom prst="rect">
            <a:avLst/>
          </a:prstGeom>
          <a:noFill/>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432154" y="911225"/>
            <a:ext cx="11430000" cy="388489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72859794-ECCE-9047-87DB-E7CDED2F621F}"/>
              </a:ext>
            </a:extLst>
          </p:cNvPr>
          <p:cNvPicPr>
            <a:picLocks noChangeAspect="1"/>
          </p:cNvPicPr>
          <p:nvPr userDrawn="1"/>
        </p:nvPicPr>
        <p:blipFill>
          <a:blip r:embed="rId16"/>
          <a:stretch>
            <a:fillRect/>
          </a:stretch>
        </p:blipFill>
        <p:spPr>
          <a:xfrm>
            <a:off x="386499" y="6308043"/>
            <a:ext cx="3038288" cy="355914"/>
          </a:xfrm>
          <a:prstGeom prst="rect">
            <a:avLst/>
          </a:prstGeom>
        </p:spPr>
      </p:pic>
    </p:spTree>
    <p:extLst>
      <p:ext uri="{BB962C8B-B14F-4D97-AF65-F5344CB8AC3E}">
        <p14:creationId xmlns:p14="http://schemas.microsoft.com/office/powerpoint/2010/main" val="4026486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machinelearningmastery.com/how-to-choose-loss-functions-when-training-deep-learning-neural-networks/" TargetMode="External"/><Relationship Id="rId2" Type="http://schemas.openxmlformats.org/officeDocument/2006/relationships/hyperlink" Target="https://towardsdatascience.com/what-if-your-data-is-not-normal-d7293f7b8f0" TargetMode="External"/><Relationship Id="rId1" Type="http://schemas.openxmlformats.org/officeDocument/2006/relationships/slideLayout" Target="../slideLayouts/slideLayout2.xml"/><Relationship Id="rId4" Type="http://schemas.openxmlformats.org/officeDocument/2006/relationships/hyperlink" Target="https://towardsdatascience.com/6-ways-to-test-for-a-normal-distribution-which-one-to-use-9dcf47d8fa93"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Magenic/MMLStatisticalModelsFor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amazon.com/Machine-Learning-Absolute-Beginners-Introduction-ebook/dp/B07335JNW1?ie=UTF8&amp;redirect=true&amp;ref_=ku_mi_rw_edp"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tiff"/><Relationship Id="rId4" Type="http://schemas.openxmlformats.org/officeDocument/2006/relationships/image" Target="../media/image11.tiff"/></Relationships>
</file>

<file path=ppt/slides/_rels/slide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8.tiff"/><Relationship Id="rId4" Type="http://schemas.openxmlformats.org/officeDocument/2006/relationships/image" Target="../media/image1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673089" y="2125377"/>
            <a:ext cx="1292930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Title 2"/>
          <p:cNvSpPr txBox="1">
            <a:spLocks/>
          </p:cNvSpPr>
          <p:nvPr/>
        </p:nvSpPr>
        <p:spPr>
          <a:xfrm>
            <a:off x="316217" y="3762739"/>
            <a:ext cx="8738883" cy="902149"/>
          </a:xfrm>
          <a:prstGeom prst="rect">
            <a:avLst/>
          </a:prstGeom>
          <a:noFill/>
        </p:spPr>
        <p:txBody>
          <a:bodyPr vert="horz" lIns="91440" tIns="45720" rIns="91440" bIns="45720" rtlCol="0" anchor="t">
            <a:noAutofit/>
          </a:bodyPr>
          <a:lstStyle>
            <a:lvl1pPr algn="l" defTabSz="914400" rtl="0" eaLnBrk="1" latinLnBrk="0" hangingPunct="1">
              <a:lnSpc>
                <a:spcPts val="5500"/>
              </a:lnSpc>
              <a:spcBef>
                <a:spcPct val="0"/>
              </a:spcBef>
              <a:buNone/>
              <a:defRPr sz="6000" i="1" kern="1200" baseline="0">
                <a:solidFill>
                  <a:schemeClr val="tx1"/>
                </a:solidFill>
                <a:latin typeface="+mn-lt"/>
                <a:ea typeface="+mj-ea"/>
                <a:cs typeface="Cordia New" panose="020B0304020202020204" pitchFamily="34" charset="-34"/>
              </a:defRPr>
            </a:lvl1pPr>
          </a:lstStyle>
          <a:p>
            <a:r>
              <a:rPr lang="en-US" sz="2800" b="1" i="0" dirty="0">
                <a:solidFill>
                  <a:srgbClr val="53565A"/>
                </a:solidFill>
                <a:latin typeface="Franklin Gothic Demi" panose="020B0703020102020204" pitchFamily="34" charset="0"/>
              </a:rPr>
              <a:t>Advanced Understanding of Statistical Models for ML</a:t>
            </a:r>
          </a:p>
        </p:txBody>
      </p:sp>
      <p:sp>
        <p:nvSpPr>
          <p:cNvPr id="13" name="Subtitle 2"/>
          <p:cNvSpPr txBox="1">
            <a:spLocks/>
          </p:cNvSpPr>
          <p:nvPr/>
        </p:nvSpPr>
        <p:spPr>
          <a:xfrm>
            <a:off x="384752" y="4818790"/>
            <a:ext cx="4198448" cy="991948"/>
          </a:xfrm>
          <a:prstGeom prst="rect">
            <a:avLst/>
          </a:prstGeom>
        </p:spPr>
        <p:txBody>
          <a:bodyPr vert="horz" lIns="91440" tIns="45720" rIns="91440" bIns="45720" rtlCol="0">
            <a:noAutofit/>
          </a:bodyPr>
          <a:lstStyle>
            <a:lvl1pPr marL="0" indent="0" algn="l" defTabSz="914400" rtl="0" eaLnBrk="1" latinLnBrk="0" hangingPunct="1">
              <a:lnSpc>
                <a:spcPts val="1700"/>
              </a:lnSpc>
              <a:spcBef>
                <a:spcPts val="0"/>
              </a:spcBef>
              <a:buClr>
                <a:schemeClr val="tx2"/>
              </a:buClr>
              <a:buSzPct val="115000"/>
              <a:buFont typeface="Franklin Gothic Book" panose="020B0503020102020204" pitchFamily="34" charset="0"/>
              <a:buNone/>
              <a:defRPr sz="1350" b="0" kern="0" spc="30" baseline="0">
                <a:solidFill>
                  <a:schemeClr val="accent5"/>
                </a:solidFill>
                <a:latin typeface="+mn-lt"/>
                <a:ea typeface="+mn-ea"/>
                <a:cs typeface="Cordia New" panose="020B0304020202020204" pitchFamily="34" charset="-34"/>
              </a:defRPr>
            </a:lvl1pPr>
            <a:lvl2pPr marL="457200" indent="0" algn="ctr" defTabSz="914400" rtl="0" eaLnBrk="1" latinLnBrk="0" hangingPunct="1">
              <a:lnSpc>
                <a:spcPct val="90000"/>
              </a:lnSpc>
              <a:spcBef>
                <a:spcPts val="500"/>
              </a:spcBef>
              <a:buClr>
                <a:schemeClr val="tx2"/>
              </a:buClr>
              <a:buSzPct val="130000"/>
              <a:buFont typeface="Franklin Gothic Book" panose="020B0503020102020204" pitchFamily="34" charset="0"/>
              <a:buNone/>
              <a:defRPr sz="2000" kern="1200">
                <a:solidFill>
                  <a:schemeClr val="tx1"/>
                </a:solidFill>
                <a:latin typeface="Franklin Gothic Book" panose="020B0503020102020204" pitchFamily="34" charset="0"/>
                <a:ea typeface="+mn-ea"/>
                <a:cs typeface="+mn-cs"/>
              </a:defRPr>
            </a:lvl2pPr>
            <a:lvl3pPr marL="914400" indent="0" algn="ctr" defTabSz="914400" rtl="0" eaLnBrk="1" latinLnBrk="0" hangingPunct="1">
              <a:lnSpc>
                <a:spcPct val="90000"/>
              </a:lnSpc>
              <a:spcBef>
                <a:spcPts val="500"/>
              </a:spcBef>
              <a:buClr>
                <a:schemeClr val="tx2"/>
              </a:buClr>
              <a:buFont typeface="Franklin Gothic Book" panose="020B0503020102020204" pitchFamily="34" charset="0"/>
              <a:buNone/>
              <a:defRPr sz="1800" kern="1200">
                <a:solidFill>
                  <a:schemeClr val="tx1"/>
                </a:solidFill>
                <a:latin typeface="Franklin Gothic Book" panose="020B0503020102020204" pitchFamily="34" charset="0"/>
                <a:ea typeface="+mn-ea"/>
                <a:cs typeface="+mn-cs"/>
              </a:defRPr>
            </a:lvl3pPr>
            <a:lvl4pPr marL="1371600" indent="0" algn="ctr" defTabSz="914400" rtl="0" eaLnBrk="1" latinLnBrk="0" hangingPunct="1">
              <a:lnSpc>
                <a:spcPct val="90000"/>
              </a:lnSpc>
              <a:spcBef>
                <a:spcPts val="500"/>
              </a:spcBef>
              <a:buClr>
                <a:schemeClr val="tx2"/>
              </a:buClr>
              <a:buFont typeface="Wingdings" panose="05000000000000000000" pitchFamily="2" charset="2"/>
              <a:buNone/>
              <a:defRPr sz="1600" kern="1200">
                <a:solidFill>
                  <a:schemeClr val="tx1"/>
                </a:solidFill>
                <a:latin typeface="Franklin Gothic Book" panose="020B0503020102020204" pitchFamily="34" charset="0"/>
                <a:ea typeface="+mn-ea"/>
                <a:cs typeface="+mn-cs"/>
              </a:defRPr>
            </a:lvl4pPr>
            <a:lvl5pPr marL="1828800" indent="0" algn="ctr" defTabSz="914400" rtl="0" eaLnBrk="1" latinLnBrk="0" hangingPunct="1">
              <a:lnSpc>
                <a:spcPct val="90000"/>
              </a:lnSpc>
              <a:spcBef>
                <a:spcPts val="500"/>
              </a:spcBef>
              <a:buClr>
                <a:schemeClr val="tx2"/>
              </a:buClr>
              <a:buFont typeface="Arial" panose="020B0604020202020204" pitchFamily="34" charset="0"/>
              <a:buNone/>
              <a:defRPr sz="1600" kern="1200">
                <a:solidFill>
                  <a:schemeClr val="tx1"/>
                </a:solidFill>
                <a:latin typeface="Franklin Gothic Book" panose="020B0503020102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78BE3C"/>
              </a:buClr>
            </a:pPr>
            <a:r>
              <a:rPr lang="en-US" sz="1200" b="1" dirty="0">
                <a:solidFill>
                  <a:prstClr val="white">
                    <a:lumMod val="65000"/>
                  </a:prstClr>
                </a:solidFill>
              </a:rPr>
              <a:t>Kevin Ford</a:t>
            </a:r>
          </a:p>
          <a:p>
            <a:pPr>
              <a:buClr>
                <a:srgbClr val="78BE3C"/>
              </a:buClr>
            </a:pPr>
            <a:r>
              <a:rPr lang="en-US" sz="1200" dirty="0" err="1">
                <a:solidFill>
                  <a:prstClr val="white">
                    <a:lumMod val="65000"/>
                  </a:prstClr>
                </a:solidFill>
              </a:rPr>
              <a:t>kevinf@magenic.com</a:t>
            </a:r>
            <a:endParaRPr lang="en-US" sz="1200" dirty="0">
              <a:solidFill>
                <a:prstClr val="white">
                  <a:lumMod val="65000"/>
                </a:prstClr>
              </a:solidFill>
            </a:endParaRPr>
          </a:p>
          <a:p>
            <a:pPr>
              <a:buClr>
                <a:srgbClr val="78BE3C"/>
              </a:buClr>
            </a:pPr>
            <a:r>
              <a:rPr lang="is-IS" sz="1200" dirty="0">
                <a:solidFill>
                  <a:prstClr val="white">
                    <a:lumMod val="65000"/>
                  </a:prstClr>
                </a:solidFill>
              </a:rPr>
              <a:t>617 359-5192</a:t>
            </a:r>
            <a:endParaRPr lang="en-US" sz="1200" dirty="0">
              <a:solidFill>
                <a:prstClr val="white">
                  <a:lumMod val="65000"/>
                </a:prstClr>
              </a:solidFill>
            </a:endParaRPr>
          </a:p>
        </p:txBody>
      </p:sp>
    </p:spTree>
    <p:extLst>
      <p:ext uri="{BB962C8B-B14F-4D97-AF65-F5344CB8AC3E}">
        <p14:creationId xmlns:p14="http://schemas.microsoft.com/office/powerpoint/2010/main" val="889241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4B2548-C506-2345-9DCC-D298893BA603}"/>
              </a:ext>
            </a:extLst>
          </p:cNvPr>
          <p:cNvSpPr>
            <a:spLocks noGrp="1"/>
          </p:cNvSpPr>
          <p:nvPr>
            <p:ph idx="1"/>
          </p:nvPr>
        </p:nvSpPr>
        <p:spPr/>
        <p:txBody>
          <a:bodyPr/>
          <a:lstStyle/>
          <a:p>
            <a:r>
              <a:rPr lang="en-US" dirty="0"/>
              <a:t>Demo 1: Experimenting with regression loss</a:t>
            </a:r>
          </a:p>
        </p:txBody>
      </p:sp>
      <p:sp>
        <p:nvSpPr>
          <p:cNvPr id="3" name="Title 2">
            <a:extLst>
              <a:ext uri="{FF2B5EF4-FFF2-40B4-BE49-F238E27FC236}">
                <a16:creationId xmlns:a16="http://schemas.microsoft.com/office/drawing/2014/main" id="{DC0F5BD7-CC52-4C47-9EB1-2CFBDE89135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633549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92DAC2-79FE-464F-88F5-1EDE0CB1E9D6}"/>
              </a:ext>
            </a:extLst>
          </p:cNvPr>
          <p:cNvSpPr>
            <a:spLocks noGrp="1"/>
          </p:cNvSpPr>
          <p:nvPr>
            <p:ph type="title"/>
          </p:nvPr>
        </p:nvSpPr>
        <p:spPr/>
        <p:txBody>
          <a:bodyPr/>
          <a:lstStyle/>
          <a:p>
            <a:r>
              <a:rPr lang="en-US" dirty="0"/>
              <a:t>Binary Classification Loss</a:t>
            </a:r>
          </a:p>
        </p:txBody>
      </p:sp>
      <p:sp>
        <p:nvSpPr>
          <p:cNvPr id="5" name="Rectangle 4">
            <a:extLst>
              <a:ext uri="{FF2B5EF4-FFF2-40B4-BE49-F238E27FC236}">
                <a16:creationId xmlns:a16="http://schemas.microsoft.com/office/drawing/2014/main" id="{973AB29B-4B3A-C040-AFEE-638E273CAFA2}"/>
              </a:ext>
            </a:extLst>
          </p:cNvPr>
          <p:cNvSpPr/>
          <p:nvPr/>
        </p:nvSpPr>
        <p:spPr>
          <a:xfrm>
            <a:off x="386498" y="1161634"/>
            <a:ext cx="6090501" cy="618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binary_crossentropy</a:t>
            </a:r>
            <a:r>
              <a:rPr lang="en-US" dirty="0"/>
              <a:t> – (Default)</a:t>
            </a:r>
          </a:p>
        </p:txBody>
      </p:sp>
      <p:sp>
        <p:nvSpPr>
          <p:cNvPr id="6" name="Rectangle 5">
            <a:extLst>
              <a:ext uri="{FF2B5EF4-FFF2-40B4-BE49-F238E27FC236}">
                <a16:creationId xmlns:a16="http://schemas.microsoft.com/office/drawing/2014/main" id="{5A957D40-D6FB-5E43-86D3-07858D0B6826}"/>
              </a:ext>
            </a:extLst>
          </p:cNvPr>
          <p:cNvSpPr/>
          <p:nvPr/>
        </p:nvSpPr>
        <p:spPr>
          <a:xfrm>
            <a:off x="386498" y="1949766"/>
            <a:ext cx="10543541" cy="618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loss function binary </a:t>
            </a:r>
            <a:r>
              <a:rPr lang="en-US" dirty="0" err="1"/>
              <a:t>crossentropy</a:t>
            </a:r>
            <a:r>
              <a:rPr lang="en-US" dirty="0"/>
              <a:t> is used on yes/no decisions, e.g., multi-label classification. The loss tells you how wrong your model’s predictions are. </a:t>
            </a:r>
          </a:p>
        </p:txBody>
      </p:sp>
      <p:sp>
        <p:nvSpPr>
          <p:cNvPr id="7" name="Rectangle 6">
            <a:extLst>
              <a:ext uri="{FF2B5EF4-FFF2-40B4-BE49-F238E27FC236}">
                <a16:creationId xmlns:a16="http://schemas.microsoft.com/office/drawing/2014/main" id="{7EFEDC42-3C70-EB46-8B54-837BE78721DD}"/>
              </a:ext>
            </a:extLst>
          </p:cNvPr>
          <p:cNvSpPr/>
          <p:nvPr/>
        </p:nvSpPr>
        <p:spPr>
          <a:xfrm>
            <a:off x="386498" y="2687099"/>
            <a:ext cx="6090501" cy="5548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hinge – Hinge</a:t>
            </a:r>
          </a:p>
        </p:txBody>
      </p:sp>
      <p:sp>
        <p:nvSpPr>
          <p:cNvPr id="8" name="Rectangle 7">
            <a:extLst>
              <a:ext uri="{FF2B5EF4-FFF2-40B4-BE49-F238E27FC236}">
                <a16:creationId xmlns:a16="http://schemas.microsoft.com/office/drawing/2014/main" id="{0261C6C6-A35C-6A47-AB7A-E6123DD25E3F}"/>
              </a:ext>
            </a:extLst>
          </p:cNvPr>
          <p:cNvSpPr/>
          <p:nvPr/>
        </p:nvSpPr>
        <p:spPr>
          <a:xfrm>
            <a:off x="386498" y="3449831"/>
            <a:ext cx="10543541" cy="618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when accuracy is very important. The function strongly penalizes wrong guesses and uncertainty during training. Can lead to </a:t>
            </a:r>
            <a:r>
              <a:rPr lang="en-US" dirty="0" err="1"/>
              <a:t>sparcity</a:t>
            </a:r>
            <a:r>
              <a:rPr lang="en-US" dirty="0"/>
              <a:t>.</a:t>
            </a:r>
          </a:p>
        </p:txBody>
      </p:sp>
      <p:sp>
        <p:nvSpPr>
          <p:cNvPr id="11" name="Rectangle 10">
            <a:extLst>
              <a:ext uri="{FF2B5EF4-FFF2-40B4-BE49-F238E27FC236}">
                <a16:creationId xmlns:a16="http://schemas.microsoft.com/office/drawing/2014/main" id="{CB88C296-113D-4B4E-A1A4-D66FB42EFAA0}"/>
              </a:ext>
            </a:extLst>
          </p:cNvPr>
          <p:cNvSpPr/>
          <p:nvPr/>
        </p:nvSpPr>
        <p:spPr>
          <a:xfrm>
            <a:off x="386498" y="4276510"/>
            <a:ext cx="6090501" cy="5548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squared_hinge</a:t>
            </a:r>
            <a:r>
              <a:rPr lang="en-US" dirty="0"/>
              <a:t> – Squared Hinge</a:t>
            </a:r>
          </a:p>
        </p:txBody>
      </p:sp>
      <p:sp>
        <p:nvSpPr>
          <p:cNvPr id="12" name="Rectangle 11">
            <a:extLst>
              <a:ext uri="{FF2B5EF4-FFF2-40B4-BE49-F238E27FC236}">
                <a16:creationId xmlns:a16="http://schemas.microsoft.com/office/drawing/2014/main" id="{D3F091B3-2930-D144-93CD-4C74E301F738}"/>
              </a:ext>
            </a:extLst>
          </p:cNvPr>
          <p:cNvSpPr/>
          <p:nvPr/>
        </p:nvSpPr>
        <p:spPr>
          <a:xfrm>
            <a:off x="386498" y="5039242"/>
            <a:ext cx="10543541" cy="879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the Squared Hinge loss function on problems involving yes/no (binary) decisions and when you’re not interested in knowing how certain the classifier is about the classification (i.e., when you don’t care about the classification probabilities).</a:t>
            </a:r>
          </a:p>
        </p:txBody>
      </p:sp>
      <p:pic>
        <p:nvPicPr>
          <p:cNvPr id="14" name="Picture 13">
            <a:extLst>
              <a:ext uri="{FF2B5EF4-FFF2-40B4-BE49-F238E27FC236}">
                <a16:creationId xmlns:a16="http://schemas.microsoft.com/office/drawing/2014/main" id="{0E1F3470-AE9E-7947-A5D1-F2EDC0D5B30A}"/>
              </a:ext>
            </a:extLst>
          </p:cNvPr>
          <p:cNvPicPr>
            <a:picLocks noChangeAspect="1"/>
          </p:cNvPicPr>
          <p:nvPr/>
        </p:nvPicPr>
        <p:blipFill>
          <a:blip r:embed="rId2"/>
          <a:stretch>
            <a:fillRect/>
          </a:stretch>
        </p:blipFill>
        <p:spPr>
          <a:xfrm>
            <a:off x="6582741" y="1147004"/>
            <a:ext cx="4347298" cy="618776"/>
          </a:xfrm>
          <a:prstGeom prst="rect">
            <a:avLst/>
          </a:prstGeom>
        </p:spPr>
      </p:pic>
      <p:pic>
        <p:nvPicPr>
          <p:cNvPr id="4" name="Picture 3" descr="A close up of a logo&#10;&#10;Description automatically generated">
            <a:extLst>
              <a:ext uri="{FF2B5EF4-FFF2-40B4-BE49-F238E27FC236}">
                <a16:creationId xmlns:a16="http://schemas.microsoft.com/office/drawing/2014/main" id="{B975AB4D-E4F5-574F-BBB2-8730FA8A19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2741" y="2626182"/>
            <a:ext cx="3060700" cy="711200"/>
          </a:xfrm>
          <a:prstGeom prst="rect">
            <a:avLst/>
          </a:prstGeom>
        </p:spPr>
      </p:pic>
    </p:spTree>
    <p:extLst>
      <p:ext uri="{BB962C8B-B14F-4D97-AF65-F5344CB8AC3E}">
        <p14:creationId xmlns:p14="http://schemas.microsoft.com/office/powerpoint/2010/main" val="575574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4B2548-C506-2345-9DCC-D298893BA603}"/>
              </a:ext>
            </a:extLst>
          </p:cNvPr>
          <p:cNvSpPr>
            <a:spLocks noGrp="1"/>
          </p:cNvSpPr>
          <p:nvPr>
            <p:ph idx="1"/>
          </p:nvPr>
        </p:nvSpPr>
        <p:spPr/>
        <p:txBody>
          <a:bodyPr/>
          <a:lstStyle/>
          <a:p>
            <a:r>
              <a:rPr lang="en-US" dirty="0"/>
              <a:t>Demo 2: Experimenting with regression loss</a:t>
            </a:r>
          </a:p>
        </p:txBody>
      </p:sp>
      <p:sp>
        <p:nvSpPr>
          <p:cNvPr id="3" name="Title 2">
            <a:extLst>
              <a:ext uri="{FF2B5EF4-FFF2-40B4-BE49-F238E27FC236}">
                <a16:creationId xmlns:a16="http://schemas.microsoft.com/office/drawing/2014/main" id="{DC0F5BD7-CC52-4C47-9EB1-2CFBDE89135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001346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328ED2-ED32-B443-94DA-001D9104BC74}"/>
              </a:ext>
            </a:extLst>
          </p:cNvPr>
          <p:cNvSpPr>
            <a:spLocks noGrp="1"/>
          </p:cNvSpPr>
          <p:nvPr>
            <p:ph idx="1"/>
          </p:nvPr>
        </p:nvSpPr>
        <p:spPr/>
        <p:txBody>
          <a:bodyPr/>
          <a:lstStyle/>
          <a:p>
            <a:r>
              <a:rPr lang="en-US" dirty="0"/>
              <a:t>Sparse metric:</a:t>
            </a:r>
          </a:p>
          <a:p>
            <a:pPr lvl="1"/>
            <a:r>
              <a:rPr lang="en-US" dirty="0"/>
              <a:t>[4, 3, 4, 1, 2]</a:t>
            </a:r>
          </a:p>
          <a:p>
            <a:r>
              <a:rPr lang="en-US" dirty="0"/>
              <a:t>One Hot encoded metric</a:t>
            </a:r>
          </a:p>
          <a:p>
            <a:pPr lvl="1"/>
            <a:r>
              <a:rPr lang="en-US" dirty="0"/>
              <a:t>[[0,0,0,1],[0,0,1,0],[0,0,0,1],[1,0,0,0],[0,1,0,0]]</a:t>
            </a:r>
          </a:p>
          <a:p>
            <a:r>
              <a:rPr lang="en-US" dirty="0"/>
              <a:t>Different loss functions assume a different structure of the data</a:t>
            </a:r>
          </a:p>
          <a:p>
            <a:endParaRPr lang="en-US" dirty="0"/>
          </a:p>
        </p:txBody>
      </p:sp>
      <p:sp>
        <p:nvSpPr>
          <p:cNvPr id="3" name="Title 2">
            <a:extLst>
              <a:ext uri="{FF2B5EF4-FFF2-40B4-BE49-F238E27FC236}">
                <a16:creationId xmlns:a16="http://schemas.microsoft.com/office/drawing/2014/main" id="{034976C8-5710-844E-B2D2-D8263BA21C6D}"/>
              </a:ext>
            </a:extLst>
          </p:cNvPr>
          <p:cNvSpPr>
            <a:spLocks noGrp="1"/>
          </p:cNvSpPr>
          <p:nvPr>
            <p:ph type="title"/>
          </p:nvPr>
        </p:nvSpPr>
        <p:spPr/>
        <p:txBody>
          <a:bodyPr/>
          <a:lstStyle/>
          <a:p>
            <a:r>
              <a:rPr lang="en-US" dirty="0"/>
              <a:t>Sparse vs One Hot Encoding</a:t>
            </a:r>
          </a:p>
        </p:txBody>
      </p:sp>
    </p:spTree>
    <p:extLst>
      <p:ext uri="{BB962C8B-B14F-4D97-AF65-F5344CB8AC3E}">
        <p14:creationId xmlns:p14="http://schemas.microsoft.com/office/powerpoint/2010/main" val="3165631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92DAC2-79FE-464F-88F5-1EDE0CB1E9D6}"/>
              </a:ext>
            </a:extLst>
          </p:cNvPr>
          <p:cNvSpPr>
            <a:spLocks noGrp="1"/>
          </p:cNvSpPr>
          <p:nvPr>
            <p:ph type="title"/>
          </p:nvPr>
        </p:nvSpPr>
        <p:spPr/>
        <p:txBody>
          <a:bodyPr/>
          <a:lstStyle/>
          <a:p>
            <a:r>
              <a:rPr lang="en-US" dirty="0"/>
              <a:t>Non-Binary Classification Loss</a:t>
            </a:r>
          </a:p>
        </p:txBody>
      </p:sp>
      <p:sp>
        <p:nvSpPr>
          <p:cNvPr id="5" name="Rectangle 4">
            <a:extLst>
              <a:ext uri="{FF2B5EF4-FFF2-40B4-BE49-F238E27FC236}">
                <a16:creationId xmlns:a16="http://schemas.microsoft.com/office/drawing/2014/main" id="{973AB29B-4B3A-C040-AFEE-638E273CAFA2}"/>
              </a:ext>
            </a:extLst>
          </p:cNvPr>
          <p:cNvSpPr/>
          <p:nvPr/>
        </p:nvSpPr>
        <p:spPr>
          <a:xfrm>
            <a:off x="386498" y="1161634"/>
            <a:ext cx="6090501" cy="618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categorical_crossentropy</a:t>
            </a:r>
            <a:r>
              <a:rPr lang="en-US" dirty="0"/>
              <a:t> – Multiclass Cross-Entropy</a:t>
            </a:r>
          </a:p>
          <a:p>
            <a:pPr algn="ctr"/>
            <a:endParaRPr lang="en-US" dirty="0"/>
          </a:p>
        </p:txBody>
      </p:sp>
      <p:sp>
        <p:nvSpPr>
          <p:cNvPr id="6" name="Rectangle 5">
            <a:extLst>
              <a:ext uri="{FF2B5EF4-FFF2-40B4-BE49-F238E27FC236}">
                <a16:creationId xmlns:a16="http://schemas.microsoft.com/office/drawing/2014/main" id="{5A957D40-D6FB-5E43-86D3-07858D0B6826}"/>
              </a:ext>
            </a:extLst>
          </p:cNvPr>
          <p:cNvSpPr/>
          <p:nvPr/>
        </p:nvSpPr>
        <p:spPr>
          <a:xfrm>
            <a:off x="386498" y="1949766"/>
            <a:ext cx="10543541" cy="618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when there are several options in the dependent training data and only one can be correct (hot coded data)</a:t>
            </a:r>
          </a:p>
        </p:txBody>
      </p:sp>
      <p:sp>
        <p:nvSpPr>
          <p:cNvPr id="7" name="Rectangle 6">
            <a:extLst>
              <a:ext uri="{FF2B5EF4-FFF2-40B4-BE49-F238E27FC236}">
                <a16:creationId xmlns:a16="http://schemas.microsoft.com/office/drawing/2014/main" id="{7EFEDC42-3C70-EB46-8B54-837BE78721DD}"/>
              </a:ext>
            </a:extLst>
          </p:cNvPr>
          <p:cNvSpPr/>
          <p:nvPr/>
        </p:nvSpPr>
        <p:spPr>
          <a:xfrm>
            <a:off x="386498" y="2687099"/>
            <a:ext cx="6090501" cy="5548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sparse_categorical_crossentropy</a:t>
            </a:r>
            <a:r>
              <a:rPr lang="en-US" dirty="0"/>
              <a:t> – Sparse Multiclass Cross-Entropy</a:t>
            </a:r>
          </a:p>
        </p:txBody>
      </p:sp>
      <p:sp>
        <p:nvSpPr>
          <p:cNvPr id="8" name="Rectangle 7">
            <a:extLst>
              <a:ext uri="{FF2B5EF4-FFF2-40B4-BE49-F238E27FC236}">
                <a16:creationId xmlns:a16="http://schemas.microsoft.com/office/drawing/2014/main" id="{0261C6C6-A35C-6A47-AB7A-E6123DD25E3F}"/>
              </a:ext>
            </a:extLst>
          </p:cNvPr>
          <p:cNvSpPr/>
          <p:nvPr/>
        </p:nvSpPr>
        <p:spPr>
          <a:xfrm>
            <a:off x="386498" y="3361067"/>
            <a:ext cx="10543541" cy="618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in the same situations as Multiclass Cross-Entropy but when the dependent training data is sparse </a:t>
            </a:r>
          </a:p>
        </p:txBody>
      </p:sp>
      <p:sp>
        <p:nvSpPr>
          <p:cNvPr id="11" name="Rectangle 10">
            <a:extLst>
              <a:ext uri="{FF2B5EF4-FFF2-40B4-BE49-F238E27FC236}">
                <a16:creationId xmlns:a16="http://schemas.microsoft.com/office/drawing/2014/main" id="{CB88C296-113D-4B4E-A1A4-D66FB42EFAA0}"/>
              </a:ext>
            </a:extLst>
          </p:cNvPr>
          <p:cNvSpPr/>
          <p:nvPr/>
        </p:nvSpPr>
        <p:spPr>
          <a:xfrm>
            <a:off x="386498" y="4130177"/>
            <a:ext cx="6090501" cy="5548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KLDivergence</a:t>
            </a:r>
            <a:r>
              <a:rPr lang="en-US" dirty="0"/>
              <a:t> – </a:t>
            </a:r>
            <a:r>
              <a:rPr lang="en-US" dirty="0" err="1"/>
              <a:t>Kullback</a:t>
            </a:r>
            <a:r>
              <a:rPr lang="en-US" dirty="0"/>
              <a:t> </a:t>
            </a:r>
            <a:r>
              <a:rPr lang="en-US" dirty="0" err="1"/>
              <a:t>Leibler</a:t>
            </a:r>
            <a:r>
              <a:rPr lang="en-US" dirty="0"/>
              <a:t> Divergence</a:t>
            </a:r>
          </a:p>
        </p:txBody>
      </p:sp>
      <p:sp>
        <p:nvSpPr>
          <p:cNvPr id="12" name="Rectangle 11">
            <a:extLst>
              <a:ext uri="{FF2B5EF4-FFF2-40B4-BE49-F238E27FC236}">
                <a16:creationId xmlns:a16="http://schemas.microsoft.com/office/drawing/2014/main" id="{D3F091B3-2930-D144-93CD-4C74E301F738}"/>
              </a:ext>
            </a:extLst>
          </p:cNvPr>
          <p:cNvSpPr/>
          <p:nvPr/>
        </p:nvSpPr>
        <p:spPr>
          <a:xfrm>
            <a:off x="386498" y="4816709"/>
            <a:ext cx="10543541" cy="10494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normal non-binary classification loss, </a:t>
            </a:r>
            <a:r>
              <a:rPr lang="en-US" dirty="0" err="1"/>
              <a:t>Kullback</a:t>
            </a:r>
            <a:r>
              <a:rPr lang="en-US" dirty="0"/>
              <a:t> </a:t>
            </a:r>
            <a:r>
              <a:rPr lang="en-US" dirty="0" err="1"/>
              <a:t>Leibler</a:t>
            </a:r>
            <a:r>
              <a:rPr lang="en-US" dirty="0"/>
              <a:t> Divergence is functionally identical to Multiclass Cross-Entropy. More commonly used when using models that learn to approximate a more complex function than simply multi-class classification.</a:t>
            </a:r>
          </a:p>
        </p:txBody>
      </p:sp>
      <p:pic>
        <p:nvPicPr>
          <p:cNvPr id="2" name="Picture 1">
            <a:extLst>
              <a:ext uri="{FF2B5EF4-FFF2-40B4-BE49-F238E27FC236}">
                <a16:creationId xmlns:a16="http://schemas.microsoft.com/office/drawing/2014/main" id="{2A783754-E443-FB4F-9B30-B1A87689365D}"/>
              </a:ext>
            </a:extLst>
          </p:cNvPr>
          <p:cNvPicPr>
            <a:picLocks noChangeAspect="1"/>
          </p:cNvPicPr>
          <p:nvPr/>
        </p:nvPicPr>
        <p:blipFill>
          <a:blip r:embed="rId2"/>
          <a:stretch>
            <a:fillRect/>
          </a:stretch>
        </p:blipFill>
        <p:spPr>
          <a:xfrm>
            <a:off x="6934200" y="991829"/>
            <a:ext cx="2768600" cy="769055"/>
          </a:xfrm>
          <a:prstGeom prst="rect">
            <a:avLst/>
          </a:prstGeom>
        </p:spPr>
      </p:pic>
      <p:pic>
        <p:nvPicPr>
          <p:cNvPr id="13" name="Picture 12">
            <a:extLst>
              <a:ext uri="{FF2B5EF4-FFF2-40B4-BE49-F238E27FC236}">
                <a16:creationId xmlns:a16="http://schemas.microsoft.com/office/drawing/2014/main" id="{1F0856DC-2E61-2F4C-883A-DF5ECBE61FA0}"/>
              </a:ext>
            </a:extLst>
          </p:cNvPr>
          <p:cNvPicPr>
            <a:picLocks noChangeAspect="1"/>
          </p:cNvPicPr>
          <p:nvPr/>
        </p:nvPicPr>
        <p:blipFill>
          <a:blip r:embed="rId2"/>
          <a:stretch>
            <a:fillRect/>
          </a:stretch>
        </p:blipFill>
        <p:spPr>
          <a:xfrm>
            <a:off x="6934200" y="2579985"/>
            <a:ext cx="2768600" cy="769055"/>
          </a:xfrm>
          <a:prstGeom prst="rect">
            <a:avLst/>
          </a:prstGeom>
        </p:spPr>
      </p:pic>
      <p:pic>
        <p:nvPicPr>
          <p:cNvPr id="9" name="Picture 8" descr="A picture containing clock&#10;&#10;Description automatically generated">
            <a:extLst>
              <a:ext uri="{FF2B5EF4-FFF2-40B4-BE49-F238E27FC236}">
                <a16:creationId xmlns:a16="http://schemas.microsoft.com/office/drawing/2014/main" id="{F16B43FC-5908-8D43-95CB-747DD42724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5900" y="3999254"/>
            <a:ext cx="3860800" cy="798042"/>
          </a:xfrm>
          <a:prstGeom prst="rect">
            <a:avLst/>
          </a:prstGeom>
        </p:spPr>
      </p:pic>
    </p:spTree>
    <p:extLst>
      <p:ext uri="{BB962C8B-B14F-4D97-AF65-F5344CB8AC3E}">
        <p14:creationId xmlns:p14="http://schemas.microsoft.com/office/powerpoint/2010/main" val="3802679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4B2548-C506-2345-9DCC-D298893BA603}"/>
              </a:ext>
            </a:extLst>
          </p:cNvPr>
          <p:cNvSpPr>
            <a:spLocks noGrp="1"/>
          </p:cNvSpPr>
          <p:nvPr>
            <p:ph idx="1"/>
          </p:nvPr>
        </p:nvSpPr>
        <p:spPr/>
        <p:txBody>
          <a:bodyPr/>
          <a:lstStyle/>
          <a:p>
            <a:r>
              <a:rPr lang="en-US" dirty="0"/>
              <a:t>Demo 3: Experimenting with regression loss</a:t>
            </a:r>
          </a:p>
        </p:txBody>
      </p:sp>
      <p:sp>
        <p:nvSpPr>
          <p:cNvPr id="3" name="Title 2">
            <a:extLst>
              <a:ext uri="{FF2B5EF4-FFF2-40B4-BE49-F238E27FC236}">
                <a16:creationId xmlns:a16="http://schemas.microsoft.com/office/drawing/2014/main" id="{DC0F5BD7-CC52-4C47-9EB1-2CFBDE89135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382237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477145-6662-8147-9CC9-822B3280FF0D}"/>
              </a:ext>
            </a:extLst>
          </p:cNvPr>
          <p:cNvSpPr>
            <a:spLocks noGrp="1"/>
          </p:cNvSpPr>
          <p:nvPr>
            <p:ph idx="1"/>
          </p:nvPr>
        </p:nvSpPr>
        <p:spPr/>
        <p:txBody>
          <a:bodyPr/>
          <a:lstStyle/>
          <a:p>
            <a:r>
              <a:rPr lang="en-US" dirty="0">
                <a:hlinkClick r:id="rId2"/>
              </a:rPr>
              <a:t>https://towardsdatascience.com/what-if-your-data-is-not-normal-d7293f7b8f0</a:t>
            </a:r>
            <a:endParaRPr lang="en-US" dirty="0">
              <a:hlinkClick r:id="rId3"/>
            </a:endParaRPr>
          </a:p>
          <a:p>
            <a:r>
              <a:rPr lang="en-US" dirty="0">
                <a:hlinkClick r:id="rId4"/>
              </a:rPr>
              <a:t>https://towardsdatascience.com/6-ways-to-test-for-a-normal-distribution-which-one-to-use-9dcf47d8fa93</a:t>
            </a:r>
            <a:endParaRPr lang="en-US" dirty="0">
              <a:hlinkClick r:id="rId3"/>
            </a:endParaRPr>
          </a:p>
          <a:p>
            <a:r>
              <a:rPr lang="en-US" dirty="0">
                <a:hlinkClick r:id="rId3"/>
              </a:rPr>
              <a:t>https://machinelearningmastery.com/how-to-choose-loss-functions-when-training-deep-learning-neural-networks/</a:t>
            </a:r>
            <a:endParaRPr lang="en-US" dirty="0"/>
          </a:p>
          <a:p>
            <a:r>
              <a:rPr lang="en-US" dirty="0"/>
              <a:t>Book Chapter 8 – Part 2: Understanding the Mathematical Functions Used</a:t>
            </a:r>
          </a:p>
          <a:p>
            <a:endParaRPr lang="en-US" dirty="0"/>
          </a:p>
          <a:p>
            <a:r>
              <a:rPr lang="en-US" dirty="0"/>
              <a:t>Create perception given in example in the readings</a:t>
            </a:r>
          </a:p>
          <a:p>
            <a:endParaRPr lang="en-US" dirty="0"/>
          </a:p>
        </p:txBody>
      </p:sp>
      <p:sp>
        <p:nvSpPr>
          <p:cNvPr id="3" name="Title 2">
            <a:extLst>
              <a:ext uri="{FF2B5EF4-FFF2-40B4-BE49-F238E27FC236}">
                <a16:creationId xmlns:a16="http://schemas.microsoft.com/office/drawing/2014/main" id="{934B4579-82D0-4845-952F-27348A280FF2}"/>
              </a:ext>
            </a:extLst>
          </p:cNvPr>
          <p:cNvSpPr>
            <a:spLocks noGrp="1"/>
          </p:cNvSpPr>
          <p:nvPr>
            <p:ph type="title"/>
          </p:nvPr>
        </p:nvSpPr>
        <p:spPr/>
        <p:txBody>
          <a:bodyPr/>
          <a:lstStyle/>
          <a:p>
            <a:r>
              <a:rPr lang="en-US" dirty="0"/>
              <a:t>Homework reading</a:t>
            </a:r>
          </a:p>
        </p:txBody>
      </p:sp>
    </p:spTree>
    <p:extLst>
      <p:ext uri="{BB962C8B-B14F-4D97-AF65-F5344CB8AC3E}">
        <p14:creationId xmlns:p14="http://schemas.microsoft.com/office/powerpoint/2010/main" val="33504037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D7A72-3239-5742-844A-0446DAEC660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53C791-741A-D840-B1AE-33245AF3112C}"/>
              </a:ext>
            </a:extLst>
          </p:cNvPr>
          <p:cNvSpPr>
            <a:spLocks noGrp="1"/>
          </p:cNvSpPr>
          <p:nvPr>
            <p:ph idx="1"/>
          </p:nvPr>
        </p:nvSpPr>
        <p:spPr/>
        <p:txBody>
          <a:bodyPr/>
          <a:lstStyle/>
          <a:p>
            <a:r>
              <a:rPr lang="en-US" dirty="0"/>
              <a:t>Q &amp; A</a:t>
            </a:r>
          </a:p>
          <a:p>
            <a:endParaRPr lang="en-US" dirty="0"/>
          </a:p>
          <a:p>
            <a:r>
              <a:rPr lang="en-US" dirty="0"/>
              <a:t>New week – optimizing </a:t>
            </a:r>
            <a:r>
              <a:rPr lang="en-US"/>
              <a:t>our model</a:t>
            </a:r>
            <a:endParaRPr lang="en-US" dirty="0"/>
          </a:p>
        </p:txBody>
      </p:sp>
    </p:spTree>
    <p:extLst>
      <p:ext uri="{BB962C8B-B14F-4D97-AF65-F5344CB8AC3E}">
        <p14:creationId xmlns:p14="http://schemas.microsoft.com/office/powerpoint/2010/main" val="1493233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F8307D-74D9-C444-814B-3F1E811C6A3E}"/>
              </a:ext>
            </a:extLst>
          </p:cNvPr>
          <p:cNvSpPr>
            <a:spLocks noGrp="1"/>
          </p:cNvSpPr>
          <p:nvPr>
            <p:ph idx="1"/>
          </p:nvPr>
        </p:nvSpPr>
        <p:spPr/>
        <p:txBody>
          <a:bodyPr anchor="ctr" anchorCtr="0"/>
          <a:lstStyle/>
          <a:p>
            <a:pPr marL="0" indent="0" algn="ctr">
              <a:buNone/>
            </a:pPr>
            <a:r>
              <a:rPr lang="en-US" dirty="0">
                <a:hlinkClick r:id="rId3"/>
              </a:rPr>
              <a:t>https://github.com/Magenic/MMLStatisticalModelsForML</a:t>
            </a:r>
            <a:endParaRPr lang="en-US" dirty="0"/>
          </a:p>
          <a:p>
            <a:pPr marL="0" indent="0" algn="ctr">
              <a:buNone/>
            </a:pPr>
            <a:endParaRPr lang="en-US" dirty="0"/>
          </a:p>
          <a:p>
            <a:pPr marL="0" indent="0" algn="ctr">
              <a:buNone/>
            </a:pPr>
            <a:r>
              <a:rPr lang="en-US" dirty="0">
                <a:hlinkClick r:id="rId4"/>
              </a:rPr>
              <a:t>https://www.amazon.com/Machine-Learning-Absolute-Beginners-Introduction-ebook/dp/B07335JNW1?ie=UTF8&amp;redirect=true&amp;ref_=ku_mi_rw_edp</a:t>
            </a:r>
            <a:endParaRPr lang="en-US" dirty="0"/>
          </a:p>
        </p:txBody>
      </p:sp>
    </p:spTree>
    <p:extLst>
      <p:ext uri="{BB962C8B-B14F-4D97-AF65-F5344CB8AC3E}">
        <p14:creationId xmlns:p14="http://schemas.microsoft.com/office/powerpoint/2010/main" val="200485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0D559-0326-7442-B642-A844C705E645}"/>
              </a:ext>
            </a:extLst>
          </p:cNvPr>
          <p:cNvSpPr>
            <a:spLocks noGrp="1"/>
          </p:cNvSpPr>
          <p:nvPr>
            <p:ph type="title"/>
          </p:nvPr>
        </p:nvSpPr>
        <p:spPr/>
        <p:txBody>
          <a:bodyPr/>
          <a:lstStyle/>
          <a:p>
            <a:r>
              <a:rPr lang="en-US" dirty="0"/>
              <a:t>Focus of Class – Model Shapes and Hyper Parameters</a:t>
            </a:r>
          </a:p>
        </p:txBody>
      </p:sp>
      <p:pic>
        <p:nvPicPr>
          <p:cNvPr id="2" name="Picture 1">
            <a:extLst>
              <a:ext uri="{FF2B5EF4-FFF2-40B4-BE49-F238E27FC236}">
                <a16:creationId xmlns:a16="http://schemas.microsoft.com/office/drawing/2014/main" id="{4653F750-3CB8-FA41-B5E4-2C502D3F171D}"/>
              </a:ext>
            </a:extLst>
          </p:cNvPr>
          <p:cNvPicPr>
            <a:picLocks noChangeAspect="1"/>
          </p:cNvPicPr>
          <p:nvPr/>
        </p:nvPicPr>
        <p:blipFill>
          <a:blip r:embed="rId3"/>
          <a:stretch>
            <a:fillRect/>
          </a:stretch>
        </p:blipFill>
        <p:spPr>
          <a:xfrm>
            <a:off x="4382286" y="1473200"/>
            <a:ext cx="7505700" cy="3911600"/>
          </a:xfrm>
          <a:prstGeom prst="rect">
            <a:avLst/>
          </a:prstGeom>
        </p:spPr>
      </p:pic>
      <p:sp>
        <p:nvSpPr>
          <p:cNvPr id="6" name="Rectangle 5">
            <a:extLst>
              <a:ext uri="{FF2B5EF4-FFF2-40B4-BE49-F238E27FC236}">
                <a16:creationId xmlns:a16="http://schemas.microsoft.com/office/drawing/2014/main" id="{7C081D20-29A0-984A-BF68-8DF078C82E43}"/>
              </a:ext>
            </a:extLst>
          </p:cNvPr>
          <p:cNvSpPr/>
          <p:nvPr/>
        </p:nvSpPr>
        <p:spPr>
          <a:xfrm>
            <a:off x="386499" y="3650346"/>
            <a:ext cx="3987381"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Layer type?</a:t>
            </a:r>
          </a:p>
        </p:txBody>
      </p:sp>
      <p:sp>
        <p:nvSpPr>
          <p:cNvPr id="7" name="Rectangle 6">
            <a:extLst>
              <a:ext uri="{FF2B5EF4-FFF2-40B4-BE49-F238E27FC236}">
                <a16:creationId xmlns:a16="http://schemas.microsoft.com/office/drawing/2014/main" id="{DEA6D7AB-9B74-C94A-86A3-E494A41B8CB4}"/>
              </a:ext>
            </a:extLst>
          </p:cNvPr>
          <p:cNvSpPr/>
          <p:nvPr/>
        </p:nvSpPr>
        <p:spPr>
          <a:xfrm>
            <a:off x="386499" y="1671320"/>
            <a:ext cx="3987381"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Activation Function?</a:t>
            </a:r>
          </a:p>
        </p:txBody>
      </p:sp>
      <p:sp>
        <p:nvSpPr>
          <p:cNvPr id="8" name="Rectangle 7">
            <a:extLst>
              <a:ext uri="{FF2B5EF4-FFF2-40B4-BE49-F238E27FC236}">
                <a16:creationId xmlns:a16="http://schemas.microsoft.com/office/drawing/2014/main" id="{C69BB748-7533-FA4B-827D-803A4ED01C9A}"/>
              </a:ext>
            </a:extLst>
          </p:cNvPr>
          <p:cNvSpPr/>
          <p:nvPr/>
        </p:nvSpPr>
        <p:spPr>
          <a:xfrm>
            <a:off x="386499" y="2169160"/>
            <a:ext cx="3987381"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Kernel (weights)?</a:t>
            </a:r>
          </a:p>
        </p:txBody>
      </p:sp>
      <p:sp>
        <p:nvSpPr>
          <p:cNvPr id="9" name="Rectangle 8">
            <a:extLst>
              <a:ext uri="{FF2B5EF4-FFF2-40B4-BE49-F238E27FC236}">
                <a16:creationId xmlns:a16="http://schemas.microsoft.com/office/drawing/2014/main" id="{B88A33A9-60E2-5F42-B481-9B838CAF983F}"/>
              </a:ext>
            </a:extLst>
          </p:cNvPr>
          <p:cNvSpPr/>
          <p:nvPr/>
        </p:nvSpPr>
        <p:spPr>
          <a:xfrm>
            <a:off x="386499" y="2667000"/>
            <a:ext cx="3987381"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to handle bias?</a:t>
            </a:r>
          </a:p>
        </p:txBody>
      </p:sp>
      <p:sp>
        <p:nvSpPr>
          <p:cNvPr id="10" name="Rectangle 9">
            <a:extLst>
              <a:ext uri="{FF2B5EF4-FFF2-40B4-BE49-F238E27FC236}">
                <a16:creationId xmlns:a16="http://schemas.microsoft.com/office/drawing/2014/main" id="{19CE7A05-6D41-BF4B-A7B1-E8F0A60D8D1F}"/>
              </a:ext>
            </a:extLst>
          </p:cNvPr>
          <p:cNvSpPr/>
          <p:nvPr/>
        </p:nvSpPr>
        <p:spPr>
          <a:xfrm>
            <a:off x="386499" y="3159760"/>
            <a:ext cx="3987381"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many layers?</a:t>
            </a:r>
          </a:p>
        </p:txBody>
      </p:sp>
      <p:sp>
        <p:nvSpPr>
          <p:cNvPr id="11" name="Rectangle 10">
            <a:extLst>
              <a:ext uri="{FF2B5EF4-FFF2-40B4-BE49-F238E27FC236}">
                <a16:creationId xmlns:a16="http://schemas.microsoft.com/office/drawing/2014/main" id="{8D1C4D1E-3AEF-4140-96CF-690F9B797EAB}"/>
              </a:ext>
            </a:extLst>
          </p:cNvPr>
          <p:cNvSpPr/>
          <p:nvPr/>
        </p:nvSpPr>
        <p:spPr>
          <a:xfrm>
            <a:off x="386499" y="1176020"/>
            <a:ext cx="3987381"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optimizer should I use?</a:t>
            </a:r>
          </a:p>
        </p:txBody>
      </p:sp>
      <p:sp>
        <p:nvSpPr>
          <p:cNvPr id="12" name="Rectangle 11">
            <a:extLst>
              <a:ext uri="{FF2B5EF4-FFF2-40B4-BE49-F238E27FC236}">
                <a16:creationId xmlns:a16="http://schemas.microsoft.com/office/drawing/2014/main" id="{0512FCD8-EA27-FE4B-AF6F-3E218561F3F0}"/>
              </a:ext>
            </a:extLst>
          </p:cNvPr>
          <p:cNvSpPr/>
          <p:nvPr/>
        </p:nvSpPr>
        <p:spPr>
          <a:xfrm>
            <a:off x="386499" y="4155440"/>
            <a:ext cx="3987381"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many neurons?</a:t>
            </a:r>
          </a:p>
        </p:txBody>
      </p:sp>
      <p:sp>
        <p:nvSpPr>
          <p:cNvPr id="13" name="Rectangle 12">
            <a:extLst>
              <a:ext uri="{FF2B5EF4-FFF2-40B4-BE49-F238E27FC236}">
                <a16:creationId xmlns:a16="http://schemas.microsoft.com/office/drawing/2014/main" id="{3148325C-373F-CA42-A2AD-D9D47F481A83}"/>
              </a:ext>
            </a:extLst>
          </p:cNvPr>
          <p:cNvSpPr/>
          <p:nvPr/>
        </p:nvSpPr>
        <p:spPr>
          <a:xfrm>
            <a:off x="386499" y="4653158"/>
            <a:ext cx="3987381"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many epochs?</a:t>
            </a:r>
          </a:p>
        </p:txBody>
      </p:sp>
      <p:sp>
        <p:nvSpPr>
          <p:cNvPr id="14" name="Rectangle 13">
            <a:extLst>
              <a:ext uri="{FF2B5EF4-FFF2-40B4-BE49-F238E27FC236}">
                <a16:creationId xmlns:a16="http://schemas.microsoft.com/office/drawing/2014/main" id="{6B839656-75D6-5948-A8A5-DC1883237455}"/>
              </a:ext>
            </a:extLst>
          </p:cNvPr>
          <p:cNvSpPr/>
          <p:nvPr/>
        </p:nvSpPr>
        <p:spPr>
          <a:xfrm>
            <a:off x="386499" y="5150876"/>
            <a:ext cx="3987381"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are the different loss functions?</a:t>
            </a:r>
          </a:p>
        </p:txBody>
      </p:sp>
      <p:sp>
        <p:nvSpPr>
          <p:cNvPr id="15" name="Rectangle 14">
            <a:extLst>
              <a:ext uri="{FF2B5EF4-FFF2-40B4-BE49-F238E27FC236}">
                <a16:creationId xmlns:a16="http://schemas.microsoft.com/office/drawing/2014/main" id="{1DA6D205-98E0-E146-B6B1-460FC37D0387}"/>
              </a:ext>
            </a:extLst>
          </p:cNvPr>
          <p:cNvSpPr/>
          <p:nvPr/>
        </p:nvSpPr>
        <p:spPr>
          <a:xfrm>
            <a:off x="386499" y="5655970"/>
            <a:ext cx="3987381"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Batch size?</a:t>
            </a:r>
          </a:p>
        </p:txBody>
      </p:sp>
    </p:spTree>
    <p:extLst>
      <p:ext uri="{BB962C8B-B14F-4D97-AF65-F5344CB8AC3E}">
        <p14:creationId xmlns:p14="http://schemas.microsoft.com/office/powerpoint/2010/main" val="2027876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585AB3-8983-9D44-B836-582E665E5E23}"/>
              </a:ext>
            </a:extLst>
          </p:cNvPr>
          <p:cNvSpPr>
            <a:spLocks noGrp="1"/>
          </p:cNvSpPr>
          <p:nvPr>
            <p:ph type="title"/>
          </p:nvPr>
        </p:nvSpPr>
        <p:spPr/>
        <p:txBody>
          <a:bodyPr/>
          <a:lstStyle/>
          <a:p>
            <a:r>
              <a:rPr lang="en-US" dirty="0"/>
              <a:t>What is a Gaussian (Normal) Distribution</a:t>
            </a:r>
          </a:p>
        </p:txBody>
      </p:sp>
      <p:pic>
        <p:nvPicPr>
          <p:cNvPr id="4" name="Picture 3">
            <a:extLst>
              <a:ext uri="{FF2B5EF4-FFF2-40B4-BE49-F238E27FC236}">
                <a16:creationId xmlns:a16="http://schemas.microsoft.com/office/drawing/2014/main" id="{AB8FC55A-4CB3-934B-B60D-65C2CB5B7F21}"/>
              </a:ext>
            </a:extLst>
          </p:cNvPr>
          <p:cNvPicPr>
            <a:picLocks noChangeAspect="1"/>
          </p:cNvPicPr>
          <p:nvPr/>
        </p:nvPicPr>
        <p:blipFill>
          <a:blip r:embed="rId2"/>
          <a:stretch>
            <a:fillRect/>
          </a:stretch>
        </p:blipFill>
        <p:spPr>
          <a:xfrm>
            <a:off x="147320" y="795142"/>
            <a:ext cx="4775200" cy="3581400"/>
          </a:xfrm>
          <a:prstGeom prst="rect">
            <a:avLst/>
          </a:prstGeom>
        </p:spPr>
      </p:pic>
      <p:pic>
        <p:nvPicPr>
          <p:cNvPr id="5" name="Picture 4">
            <a:extLst>
              <a:ext uri="{FF2B5EF4-FFF2-40B4-BE49-F238E27FC236}">
                <a16:creationId xmlns:a16="http://schemas.microsoft.com/office/drawing/2014/main" id="{C1C3FB9D-D291-F342-872B-5A9925D292F5}"/>
              </a:ext>
            </a:extLst>
          </p:cNvPr>
          <p:cNvPicPr>
            <a:picLocks noChangeAspect="1"/>
          </p:cNvPicPr>
          <p:nvPr/>
        </p:nvPicPr>
        <p:blipFill>
          <a:blip r:embed="rId3"/>
          <a:stretch>
            <a:fillRect/>
          </a:stretch>
        </p:blipFill>
        <p:spPr>
          <a:xfrm>
            <a:off x="8016239" y="2502972"/>
            <a:ext cx="4175760" cy="3131820"/>
          </a:xfrm>
          <a:prstGeom prst="rect">
            <a:avLst/>
          </a:prstGeom>
        </p:spPr>
      </p:pic>
      <p:pic>
        <p:nvPicPr>
          <p:cNvPr id="6" name="Picture 5">
            <a:extLst>
              <a:ext uri="{FF2B5EF4-FFF2-40B4-BE49-F238E27FC236}">
                <a16:creationId xmlns:a16="http://schemas.microsoft.com/office/drawing/2014/main" id="{0CDFDE22-08A1-4945-B162-423B107BD5E0}"/>
              </a:ext>
            </a:extLst>
          </p:cNvPr>
          <p:cNvPicPr>
            <a:picLocks noChangeAspect="1"/>
          </p:cNvPicPr>
          <p:nvPr/>
        </p:nvPicPr>
        <p:blipFill>
          <a:blip r:embed="rId4"/>
          <a:stretch>
            <a:fillRect/>
          </a:stretch>
        </p:blipFill>
        <p:spPr>
          <a:xfrm>
            <a:off x="4330348" y="931545"/>
            <a:ext cx="3989422" cy="3950970"/>
          </a:xfrm>
          <a:prstGeom prst="rect">
            <a:avLst/>
          </a:prstGeom>
        </p:spPr>
      </p:pic>
      <p:sp>
        <p:nvSpPr>
          <p:cNvPr id="7" name="Rectangle 6">
            <a:extLst>
              <a:ext uri="{FF2B5EF4-FFF2-40B4-BE49-F238E27FC236}">
                <a16:creationId xmlns:a16="http://schemas.microsoft.com/office/drawing/2014/main" id="{3F79AF9A-BFBD-B54F-9DE3-B13F93792E03}"/>
              </a:ext>
            </a:extLst>
          </p:cNvPr>
          <p:cNvSpPr/>
          <p:nvPr/>
        </p:nvSpPr>
        <p:spPr>
          <a:xfrm>
            <a:off x="386499" y="4917160"/>
            <a:ext cx="6486741" cy="523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normally “assumed” to have a normal distribution</a:t>
            </a:r>
          </a:p>
        </p:txBody>
      </p:sp>
      <p:sp>
        <p:nvSpPr>
          <p:cNvPr id="8" name="Rectangle 7">
            <a:extLst>
              <a:ext uri="{FF2B5EF4-FFF2-40B4-BE49-F238E27FC236}">
                <a16:creationId xmlns:a16="http://schemas.microsoft.com/office/drawing/2014/main" id="{CB58B52D-F358-C946-8B93-4635E9C512F6}"/>
              </a:ext>
            </a:extLst>
          </p:cNvPr>
          <p:cNvSpPr/>
          <p:nvPr/>
        </p:nvSpPr>
        <p:spPr>
          <a:xfrm>
            <a:off x="386499" y="5539338"/>
            <a:ext cx="6486741" cy="523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 data can be seen to “belong” based on standard deviations</a:t>
            </a:r>
          </a:p>
        </p:txBody>
      </p:sp>
      <p:sp>
        <p:nvSpPr>
          <p:cNvPr id="9" name="Rectangle 8">
            <a:extLst>
              <a:ext uri="{FF2B5EF4-FFF2-40B4-BE49-F238E27FC236}">
                <a16:creationId xmlns:a16="http://schemas.microsoft.com/office/drawing/2014/main" id="{ACEBC1D4-2343-8A45-B6BC-63A331ED5C37}"/>
              </a:ext>
            </a:extLst>
          </p:cNvPr>
          <p:cNvSpPr/>
          <p:nvPr/>
        </p:nvSpPr>
        <p:spPr>
          <a:xfrm>
            <a:off x="8208395" y="1362273"/>
            <a:ext cx="3791449" cy="11406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But what if our data does not use a normal distribution?</a:t>
            </a:r>
          </a:p>
        </p:txBody>
      </p:sp>
      <p:sp>
        <p:nvSpPr>
          <p:cNvPr id="10" name="Rectangle 9">
            <a:extLst>
              <a:ext uri="{FF2B5EF4-FFF2-40B4-BE49-F238E27FC236}">
                <a16:creationId xmlns:a16="http://schemas.microsoft.com/office/drawing/2014/main" id="{C509DC0F-0523-F041-ADBF-86A9FEF5BF4D}"/>
              </a:ext>
            </a:extLst>
          </p:cNvPr>
          <p:cNvSpPr/>
          <p:nvPr/>
        </p:nvSpPr>
        <p:spPr>
          <a:xfrm>
            <a:off x="386499" y="4251185"/>
            <a:ext cx="3989423" cy="523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Based on X-Y data relationship</a:t>
            </a:r>
          </a:p>
        </p:txBody>
      </p:sp>
    </p:spTree>
    <p:extLst>
      <p:ext uri="{BB962C8B-B14F-4D97-AF65-F5344CB8AC3E}">
        <p14:creationId xmlns:p14="http://schemas.microsoft.com/office/powerpoint/2010/main" val="114491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DFCAB2-9B8C-1541-B3AE-BC5AA4644A61}"/>
              </a:ext>
            </a:extLst>
          </p:cNvPr>
          <p:cNvSpPr>
            <a:spLocks noGrp="1"/>
          </p:cNvSpPr>
          <p:nvPr>
            <p:ph type="title"/>
          </p:nvPr>
        </p:nvSpPr>
        <p:spPr/>
        <p:txBody>
          <a:bodyPr/>
          <a:lstStyle/>
          <a:p>
            <a:r>
              <a:rPr lang="en-US" dirty="0"/>
              <a:t>Regressions – normal or not?</a:t>
            </a:r>
          </a:p>
        </p:txBody>
      </p:sp>
      <p:pic>
        <p:nvPicPr>
          <p:cNvPr id="4" name="Picture 3">
            <a:extLst>
              <a:ext uri="{FF2B5EF4-FFF2-40B4-BE49-F238E27FC236}">
                <a16:creationId xmlns:a16="http://schemas.microsoft.com/office/drawing/2014/main" id="{318AFE85-04F3-1045-B13A-EED3C546E11E}"/>
              </a:ext>
            </a:extLst>
          </p:cNvPr>
          <p:cNvPicPr>
            <a:picLocks noChangeAspect="1"/>
          </p:cNvPicPr>
          <p:nvPr/>
        </p:nvPicPr>
        <p:blipFill>
          <a:blip r:embed="rId3"/>
          <a:stretch>
            <a:fillRect/>
          </a:stretch>
        </p:blipFill>
        <p:spPr>
          <a:xfrm>
            <a:off x="2286000" y="908050"/>
            <a:ext cx="7620000" cy="5041900"/>
          </a:xfrm>
          <a:prstGeom prst="rect">
            <a:avLst/>
          </a:prstGeom>
        </p:spPr>
      </p:pic>
      <p:pic>
        <p:nvPicPr>
          <p:cNvPr id="5" name="Picture 4">
            <a:extLst>
              <a:ext uri="{FF2B5EF4-FFF2-40B4-BE49-F238E27FC236}">
                <a16:creationId xmlns:a16="http://schemas.microsoft.com/office/drawing/2014/main" id="{35CF6102-7490-1B40-B39A-15FD27EA63DD}"/>
              </a:ext>
            </a:extLst>
          </p:cNvPr>
          <p:cNvPicPr>
            <a:picLocks noChangeAspect="1"/>
          </p:cNvPicPr>
          <p:nvPr/>
        </p:nvPicPr>
        <p:blipFill>
          <a:blip r:embed="rId4"/>
          <a:stretch>
            <a:fillRect/>
          </a:stretch>
        </p:blipFill>
        <p:spPr>
          <a:xfrm>
            <a:off x="2625090" y="1193799"/>
            <a:ext cx="6941820" cy="5183226"/>
          </a:xfrm>
          <a:prstGeom prst="rect">
            <a:avLst/>
          </a:prstGeom>
        </p:spPr>
      </p:pic>
      <p:pic>
        <p:nvPicPr>
          <p:cNvPr id="6" name="Picture 5">
            <a:extLst>
              <a:ext uri="{FF2B5EF4-FFF2-40B4-BE49-F238E27FC236}">
                <a16:creationId xmlns:a16="http://schemas.microsoft.com/office/drawing/2014/main" id="{E89B4811-2092-AC49-9928-5A4C5F3CA797}"/>
              </a:ext>
            </a:extLst>
          </p:cNvPr>
          <p:cNvPicPr>
            <a:picLocks noChangeAspect="1"/>
          </p:cNvPicPr>
          <p:nvPr/>
        </p:nvPicPr>
        <p:blipFill>
          <a:blip r:embed="rId5"/>
          <a:stretch>
            <a:fillRect/>
          </a:stretch>
        </p:blipFill>
        <p:spPr>
          <a:xfrm>
            <a:off x="3149809" y="1080891"/>
            <a:ext cx="5892381" cy="4804557"/>
          </a:xfrm>
          <a:prstGeom prst="rect">
            <a:avLst/>
          </a:prstGeom>
        </p:spPr>
      </p:pic>
    </p:spTree>
    <p:extLst>
      <p:ext uri="{BB962C8B-B14F-4D97-AF65-F5344CB8AC3E}">
        <p14:creationId xmlns:p14="http://schemas.microsoft.com/office/powerpoint/2010/main" val="541291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64700B2-1B1A-B848-BF96-5CD55E0CC051}"/>
              </a:ext>
            </a:extLst>
          </p:cNvPr>
          <p:cNvPicPr>
            <a:picLocks noGrp="1" noChangeAspect="1"/>
          </p:cNvPicPr>
          <p:nvPr>
            <p:ph idx="1"/>
          </p:nvPr>
        </p:nvPicPr>
        <p:blipFill>
          <a:blip r:embed="rId2"/>
          <a:stretch>
            <a:fillRect/>
          </a:stretch>
        </p:blipFill>
        <p:spPr>
          <a:xfrm>
            <a:off x="3512820" y="795142"/>
            <a:ext cx="5166360" cy="2667049"/>
          </a:xfrm>
          <a:prstGeom prst="rect">
            <a:avLst/>
          </a:prstGeom>
        </p:spPr>
      </p:pic>
      <p:sp>
        <p:nvSpPr>
          <p:cNvPr id="3" name="Title 2">
            <a:extLst>
              <a:ext uri="{FF2B5EF4-FFF2-40B4-BE49-F238E27FC236}">
                <a16:creationId xmlns:a16="http://schemas.microsoft.com/office/drawing/2014/main" id="{3AE8667A-64D3-A142-89F4-4F1872FDE37C}"/>
              </a:ext>
            </a:extLst>
          </p:cNvPr>
          <p:cNvSpPr>
            <a:spLocks noGrp="1"/>
          </p:cNvSpPr>
          <p:nvPr>
            <p:ph type="title"/>
          </p:nvPr>
        </p:nvSpPr>
        <p:spPr/>
        <p:txBody>
          <a:bodyPr/>
          <a:lstStyle/>
          <a:p>
            <a:r>
              <a:rPr lang="en-US" dirty="0"/>
              <a:t>Is My Data Normal?</a:t>
            </a:r>
          </a:p>
        </p:txBody>
      </p:sp>
      <p:graphicFrame>
        <p:nvGraphicFramePr>
          <p:cNvPr id="7" name="Table 6">
            <a:extLst>
              <a:ext uri="{FF2B5EF4-FFF2-40B4-BE49-F238E27FC236}">
                <a16:creationId xmlns:a16="http://schemas.microsoft.com/office/drawing/2014/main" id="{145356B2-45E6-7C4F-953A-C0D70AE61441}"/>
              </a:ext>
            </a:extLst>
          </p:cNvPr>
          <p:cNvGraphicFramePr>
            <a:graphicFrameLocks noGrp="1"/>
          </p:cNvGraphicFramePr>
          <p:nvPr/>
        </p:nvGraphicFramePr>
        <p:xfrm>
          <a:off x="2964180" y="3429000"/>
          <a:ext cx="5715000" cy="908685"/>
        </p:xfrm>
        <a:graphic>
          <a:graphicData uri="http://schemas.openxmlformats.org/drawingml/2006/table">
            <a:tbl>
              <a:tblPr/>
              <a:tblGrid>
                <a:gridCol w="5715000">
                  <a:extLst>
                    <a:ext uri="{9D8B030D-6E8A-4147-A177-3AD203B41FA5}">
                      <a16:colId xmlns:a16="http://schemas.microsoft.com/office/drawing/2014/main" val="3386010888"/>
                    </a:ext>
                  </a:extLst>
                </a:gridCol>
              </a:tblGrid>
              <a:tr h="0">
                <a:tc>
                  <a:txBody>
                    <a:bodyPr/>
                    <a:lstStyle/>
                    <a:p>
                      <a:pPr algn="l" fontAlgn="t"/>
                      <a:r>
                        <a:rPr lang="en-US">
                          <a:solidFill>
                            <a:srgbClr val="D73A49"/>
                          </a:solidFill>
                          <a:effectLst/>
                          <a:latin typeface="SFMono-Regular"/>
                        </a:rPr>
                        <a:t>import</a:t>
                      </a:r>
                      <a:r>
                        <a:rPr lang="en-US">
                          <a:solidFill>
                            <a:srgbClr val="24292E"/>
                          </a:solidFill>
                          <a:effectLst/>
                          <a:latin typeface="SFMono-Regular"/>
                        </a:rPr>
                        <a:t> pandas </a:t>
                      </a:r>
                      <a:r>
                        <a:rPr lang="en-US">
                          <a:solidFill>
                            <a:srgbClr val="D73A49"/>
                          </a:solidFill>
                          <a:effectLst/>
                          <a:latin typeface="SFMono-Regular"/>
                        </a:rPr>
                        <a:t>as</a:t>
                      </a:r>
                      <a:r>
                        <a:rPr lang="en-US">
                          <a:solidFill>
                            <a:srgbClr val="24292E"/>
                          </a:solidFill>
                          <a:effectLst/>
                          <a:latin typeface="SFMono-Regular"/>
                        </a:rPr>
                        <a:t> pd</a:t>
                      </a:r>
                    </a:p>
                  </a:txBody>
                  <a:tcPr marL="95250" marR="95250" marT="38100" marB="9525">
                    <a:lnL>
                      <a:noFill/>
                    </a:lnL>
                    <a:lnR>
                      <a:noFill/>
                    </a:lnR>
                    <a:lnT>
                      <a:noFill/>
                    </a:lnT>
                    <a:lnB>
                      <a:noFill/>
                    </a:lnB>
                    <a:solidFill>
                      <a:srgbClr val="FFFFFF"/>
                    </a:solidFill>
                  </a:tcPr>
                </a:tc>
                <a:extLst>
                  <a:ext uri="{0D108BD9-81ED-4DB2-BD59-A6C34878D82A}">
                    <a16:rowId xmlns:a16="http://schemas.microsoft.com/office/drawing/2014/main" val="1783931770"/>
                  </a:ext>
                </a:extLst>
              </a:tr>
              <a:tr h="0">
                <a:tc>
                  <a:txBody>
                    <a:bodyPr/>
                    <a:lstStyle/>
                    <a:p>
                      <a:pPr algn="l" fontAlgn="t"/>
                      <a:r>
                        <a:rPr lang="en-US">
                          <a:solidFill>
                            <a:srgbClr val="24292E"/>
                          </a:solidFill>
                          <a:effectLst/>
                          <a:latin typeface="SFMono-Regular"/>
                        </a:rPr>
                        <a:t>my_data </a:t>
                      </a:r>
                      <a:r>
                        <a:rPr lang="en-US">
                          <a:solidFill>
                            <a:srgbClr val="005CC5"/>
                          </a:solidFill>
                          <a:effectLst/>
                          <a:latin typeface="SFMono-Regular"/>
                        </a:rPr>
                        <a:t>=</a:t>
                      </a:r>
                      <a:r>
                        <a:rPr lang="en-US">
                          <a:solidFill>
                            <a:srgbClr val="24292E"/>
                          </a:solidFill>
                          <a:effectLst/>
                          <a:latin typeface="SFMono-Regular"/>
                        </a:rPr>
                        <a:t> pd.</a:t>
                      </a:r>
                      <a:r>
                        <a:rPr lang="en-US">
                          <a:solidFill>
                            <a:srgbClr val="E36209"/>
                          </a:solidFill>
                          <a:effectLst/>
                          <a:latin typeface="SFMono-Regular"/>
                        </a:rPr>
                        <a:t>Series</a:t>
                      </a:r>
                      <a:r>
                        <a:rPr lang="en-US">
                          <a:solidFill>
                            <a:srgbClr val="24292E"/>
                          </a:solidFill>
                          <a:effectLst/>
                          <a:latin typeface="SFMono-Regular"/>
                        </a:rPr>
                        <a:t>([</a:t>
                      </a:r>
                      <a:r>
                        <a:rPr lang="en-US">
                          <a:solidFill>
                            <a:srgbClr val="005CC5"/>
                          </a:solidFill>
                          <a:effectLst/>
                          <a:latin typeface="SFMono-Regular"/>
                        </a:rPr>
                        <a:t>1</a:t>
                      </a:r>
                      <a:r>
                        <a:rPr lang="en-US">
                          <a:solidFill>
                            <a:srgbClr val="24292E"/>
                          </a:solidFill>
                          <a:effectLst/>
                          <a:latin typeface="SFMono-Regular"/>
                        </a:rPr>
                        <a:t>, </a:t>
                      </a:r>
                      <a:r>
                        <a:rPr lang="en-US">
                          <a:solidFill>
                            <a:srgbClr val="005CC5"/>
                          </a:solidFill>
                          <a:effectLst/>
                          <a:latin typeface="SFMono-Regular"/>
                        </a:rPr>
                        <a:t>2</a:t>
                      </a:r>
                      <a:r>
                        <a:rPr lang="en-US">
                          <a:solidFill>
                            <a:srgbClr val="24292E"/>
                          </a:solidFill>
                          <a:effectLst/>
                          <a:latin typeface="SFMono-Regular"/>
                        </a:rPr>
                        <a:t>, </a:t>
                      </a:r>
                      <a:r>
                        <a:rPr lang="en-US">
                          <a:solidFill>
                            <a:srgbClr val="005CC5"/>
                          </a:solidFill>
                          <a:effectLst/>
                          <a:latin typeface="SFMono-Regular"/>
                        </a:rPr>
                        <a:t>3</a:t>
                      </a:r>
                      <a:r>
                        <a:rPr lang="en-US">
                          <a:solidFill>
                            <a:srgbClr val="24292E"/>
                          </a:solidFill>
                          <a:effectLst/>
                          <a:latin typeface="SFMono-Regular"/>
                        </a:rPr>
                        <a:t>, </a:t>
                      </a:r>
                      <a:r>
                        <a:rPr lang="en-US">
                          <a:solidFill>
                            <a:srgbClr val="005CC5"/>
                          </a:solidFill>
                          <a:effectLst/>
                          <a:latin typeface="SFMono-Regular"/>
                        </a:rPr>
                        <a:t>4</a:t>
                      </a:r>
                      <a:r>
                        <a:rPr lang="en-US">
                          <a:solidFill>
                            <a:srgbClr val="24292E"/>
                          </a:solidFill>
                          <a:effectLst/>
                          <a:latin typeface="SFMono-Regular"/>
                        </a:rPr>
                        <a:t>, </a:t>
                      </a:r>
                      <a:r>
                        <a:rPr lang="en-US">
                          <a:solidFill>
                            <a:srgbClr val="005CC5"/>
                          </a:solidFill>
                          <a:effectLst/>
                          <a:latin typeface="SFMono-Regular"/>
                        </a:rPr>
                        <a:t>5</a:t>
                      </a:r>
                      <a:r>
                        <a:rPr lang="en-US">
                          <a:solidFill>
                            <a:srgbClr val="24292E"/>
                          </a:solidFill>
                          <a:effectLst/>
                          <a:latin typeface="SFMono-Regular"/>
                        </a:rPr>
                        <a:t>, </a:t>
                      </a:r>
                      <a:r>
                        <a:rPr lang="en-US">
                          <a:solidFill>
                            <a:srgbClr val="005CC5"/>
                          </a:solidFill>
                          <a:effectLst/>
                          <a:latin typeface="SFMono-Regular"/>
                        </a:rPr>
                        <a:t>6</a:t>
                      </a:r>
                      <a:r>
                        <a:rPr lang="en-US">
                          <a:solidFill>
                            <a:srgbClr val="24292E"/>
                          </a:solidFill>
                          <a:effectLst/>
                          <a:latin typeface="SFMono-Regular"/>
                        </a:rPr>
                        <a:t>, </a:t>
                      </a:r>
                      <a:r>
                        <a:rPr lang="en-US">
                          <a:solidFill>
                            <a:srgbClr val="005CC5"/>
                          </a:solidFill>
                          <a:effectLst/>
                          <a:latin typeface="SFMono-Regular"/>
                        </a:rPr>
                        <a:t>7</a:t>
                      </a:r>
                      <a:r>
                        <a:rPr lang="en-US">
                          <a:solidFill>
                            <a:srgbClr val="24292E"/>
                          </a:solidFill>
                          <a:effectLst/>
                          <a:latin typeface="SFMono-Regular"/>
                        </a:rPr>
                        <a:t>, </a:t>
                      </a:r>
                      <a:r>
                        <a:rPr lang="en-US">
                          <a:solidFill>
                            <a:srgbClr val="005CC5"/>
                          </a:solidFill>
                          <a:effectLst/>
                          <a:latin typeface="SFMono-Regular"/>
                        </a:rPr>
                        <a:t>8</a:t>
                      </a:r>
                      <a:r>
                        <a:rPr lang="en-US">
                          <a:solidFill>
                            <a:srgbClr val="24292E"/>
                          </a:solidFill>
                          <a:effectLst/>
                          <a:latin typeface="SFMono-Regular"/>
                        </a:rPr>
                        <a:t>, </a:t>
                      </a:r>
                      <a:r>
                        <a:rPr lang="en-US">
                          <a:solidFill>
                            <a:srgbClr val="005CC5"/>
                          </a:solidFill>
                          <a:effectLst/>
                          <a:latin typeface="SFMono-Regular"/>
                        </a:rPr>
                        <a:t>9</a:t>
                      </a:r>
                      <a:r>
                        <a:rPr lang="en-US">
                          <a:solidFill>
                            <a:srgbClr val="24292E"/>
                          </a:solidFill>
                          <a:effectLst/>
                          <a:latin typeface="SFMono-Regular"/>
                        </a:rPr>
                        <a:t>, </a:t>
                      </a:r>
                      <a:r>
                        <a:rPr lang="en-US">
                          <a:solidFill>
                            <a:srgbClr val="005CC5"/>
                          </a:solidFill>
                          <a:effectLst/>
                          <a:latin typeface="SFMono-Regular"/>
                        </a:rPr>
                        <a:t>10</a:t>
                      </a:r>
                      <a:r>
                        <a:rPr lang="en-US">
                          <a:solidFill>
                            <a:srgbClr val="24292E"/>
                          </a:solidFill>
                          <a:effectLst/>
                          <a:latin typeface="SFMono-Regular"/>
                        </a:rPr>
                        <a:t>, </a:t>
                      </a:r>
                      <a:r>
                        <a:rPr lang="en-US">
                          <a:solidFill>
                            <a:srgbClr val="005CC5"/>
                          </a:solidFill>
                          <a:effectLst/>
                          <a:latin typeface="SFMono-Regular"/>
                        </a:rPr>
                        <a:t>8</a:t>
                      </a:r>
                      <a:r>
                        <a:rPr lang="en-US">
                          <a:solidFill>
                            <a:srgbClr val="24292E"/>
                          </a:solidFill>
                          <a:effectLst/>
                          <a:latin typeface="SFMono-Regular"/>
                        </a:rPr>
                        <a:t>, </a:t>
                      </a:r>
                      <a:r>
                        <a:rPr lang="en-US">
                          <a:solidFill>
                            <a:srgbClr val="005CC5"/>
                          </a:solidFill>
                          <a:effectLst/>
                          <a:latin typeface="SFMono-Regular"/>
                        </a:rPr>
                        <a:t>6</a:t>
                      </a:r>
                      <a:r>
                        <a:rPr lang="en-US">
                          <a:solidFill>
                            <a:srgbClr val="24292E"/>
                          </a:solidFill>
                          <a:effectLst/>
                          <a:latin typeface="SFMono-Regular"/>
                        </a:rPr>
                        <a:t>, </a:t>
                      </a:r>
                      <a:r>
                        <a:rPr lang="en-US">
                          <a:solidFill>
                            <a:srgbClr val="005CC5"/>
                          </a:solidFill>
                          <a:effectLst/>
                          <a:latin typeface="SFMono-Regular"/>
                        </a:rPr>
                        <a:t>4</a:t>
                      </a:r>
                      <a:r>
                        <a:rPr lang="en-US">
                          <a:solidFill>
                            <a:srgbClr val="24292E"/>
                          </a:solidFill>
                          <a:effectLst/>
                          <a:latin typeface="SFMono-Regular"/>
                        </a:rPr>
                        <a:t>, </a:t>
                      </a:r>
                      <a:r>
                        <a:rPr lang="en-US">
                          <a:solidFill>
                            <a:srgbClr val="005CC5"/>
                          </a:solidFill>
                          <a:effectLst/>
                          <a:latin typeface="SFMono-Regular"/>
                        </a:rPr>
                        <a:t>2</a:t>
                      </a:r>
                      <a:r>
                        <a:rPr lang="en-US">
                          <a:solidFill>
                            <a:srgbClr val="24292E"/>
                          </a:solidFill>
                          <a:effectLst/>
                          <a:latin typeface="SFMono-Regular"/>
                        </a:rPr>
                        <a:t>])</a:t>
                      </a:r>
                    </a:p>
                  </a:txBody>
                  <a:tcPr marL="95250" marR="95250" marT="9525" marB="9525">
                    <a:lnL>
                      <a:noFill/>
                    </a:lnL>
                    <a:lnR>
                      <a:noFill/>
                    </a:lnR>
                    <a:lnT>
                      <a:noFill/>
                    </a:lnT>
                    <a:lnB>
                      <a:noFill/>
                    </a:lnB>
                    <a:solidFill>
                      <a:srgbClr val="FFFFFF"/>
                    </a:solidFill>
                  </a:tcPr>
                </a:tc>
                <a:extLst>
                  <a:ext uri="{0D108BD9-81ED-4DB2-BD59-A6C34878D82A}">
                    <a16:rowId xmlns:a16="http://schemas.microsoft.com/office/drawing/2014/main" val="1803618954"/>
                  </a:ext>
                </a:extLst>
              </a:tr>
              <a:tr h="0">
                <a:tc>
                  <a:txBody>
                    <a:bodyPr/>
                    <a:lstStyle/>
                    <a:p>
                      <a:pPr algn="l" fontAlgn="t"/>
                      <a:r>
                        <a:rPr lang="en-US" dirty="0" err="1">
                          <a:solidFill>
                            <a:srgbClr val="24292E"/>
                          </a:solidFill>
                          <a:effectLst/>
                          <a:latin typeface="SFMono-Regular"/>
                        </a:rPr>
                        <a:t>my_data.</a:t>
                      </a:r>
                      <a:r>
                        <a:rPr lang="en-US" dirty="0" err="1">
                          <a:solidFill>
                            <a:srgbClr val="6F42C1"/>
                          </a:solidFill>
                          <a:effectLst/>
                          <a:latin typeface="SFMono-Regular"/>
                        </a:rPr>
                        <a:t>hist</a:t>
                      </a:r>
                      <a:r>
                        <a:rPr lang="en-US" dirty="0">
                          <a:solidFill>
                            <a:srgbClr val="24292E"/>
                          </a:solidFill>
                          <a:effectLst/>
                          <a:latin typeface="SFMono-Regular"/>
                        </a:rPr>
                        <a:t>()</a:t>
                      </a:r>
                    </a:p>
                  </a:txBody>
                  <a:tcPr marL="95250" marR="95250" marT="9525" marB="9525">
                    <a:lnL>
                      <a:noFill/>
                    </a:lnL>
                    <a:lnR>
                      <a:noFill/>
                    </a:lnR>
                    <a:lnT>
                      <a:noFill/>
                    </a:lnT>
                    <a:lnB>
                      <a:noFill/>
                    </a:lnB>
                    <a:solidFill>
                      <a:srgbClr val="FFFFFF"/>
                    </a:solidFill>
                  </a:tcPr>
                </a:tc>
                <a:extLst>
                  <a:ext uri="{0D108BD9-81ED-4DB2-BD59-A6C34878D82A}">
                    <a16:rowId xmlns:a16="http://schemas.microsoft.com/office/drawing/2014/main" val="3724896180"/>
                  </a:ext>
                </a:extLst>
              </a:tr>
            </a:tbl>
          </a:graphicData>
        </a:graphic>
      </p:graphicFrame>
      <p:pic>
        <p:nvPicPr>
          <p:cNvPr id="8" name="Picture 7">
            <a:extLst>
              <a:ext uri="{FF2B5EF4-FFF2-40B4-BE49-F238E27FC236}">
                <a16:creationId xmlns:a16="http://schemas.microsoft.com/office/drawing/2014/main" id="{B9C33C4E-8AAA-5B45-AA57-AEDD08EBF2E3}"/>
              </a:ext>
            </a:extLst>
          </p:cNvPr>
          <p:cNvPicPr>
            <a:picLocks noChangeAspect="1"/>
          </p:cNvPicPr>
          <p:nvPr/>
        </p:nvPicPr>
        <p:blipFill>
          <a:blip r:embed="rId3"/>
          <a:stretch>
            <a:fillRect/>
          </a:stretch>
        </p:blipFill>
        <p:spPr>
          <a:xfrm>
            <a:off x="2362200" y="4411431"/>
            <a:ext cx="7467600" cy="1689100"/>
          </a:xfrm>
          <a:prstGeom prst="rect">
            <a:avLst/>
          </a:prstGeom>
        </p:spPr>
      </p:pic>
    </p:spTree>
    <p:extLst>
      <p:ext uri="{BB962C8B-B14F-4D97-AF65-F5344CB8AC3E}">
        <p14:creationId xmlns:p14="http://schemas.microsoft.com/office/powerpoint/2010/main" val="147094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4F34140-ADED-C64E-8FEE-DB660A8E8957}"/>
              </a:ext>
            </a:extLst>
          </p:cNvPr>
          <p:cNvSpPr/>
          <p:nvPr/>
        </p:nvSpPr>
        <p:spPr>
          <a:xfrm>
            <a:off x="9779000" y="4069224"/>
            <a:ext cx="1308100" cy="3794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9644B266-2BCA-D044-AFC9-87693620D70F}"/>
              </a:ext>
            </a:extLst>
          </p:cNvPr>
          <p:cNvSpPr>
            <a:spLocks noGrp="1"/>
          </p:cNvSpPr>
          <p:nvPr>
            <p:ph type="title"/>
          </p:nvPr>
        </p:nvSpPr>
        <p:spPr/>
        <p:txBody>
          <a:bodyPr/>
          <a:lstStyle/>
          <a:p>
            <a:r>
              <a:rPr lang="en-US" dirty="0"/>
              <a:t>Loss functions (Cost Function)</a:t>
            </a:r>
          </a:p>
        </p:txBody>
      </p:sp>
      <p:sp>
        <p:nvSpPr>
          <p:cNvPr id="4" name="Rectangle 3">
            <a:extLst>
              <a:ext uri="{FF2B5EF4-FFF2-40B4-BE49-F238E27FC236}">
                <a16:creationId xmlns:a16="http://schemas.microsoft.com/office/drawing/2014/main" id="{DE276AF8-B356-FA40-B209-3455CA794545}"/>
              </a:ext>
            </a:extLst>
          </p:cNvPr>
          <p:cNvSpPr/>
          <p:nvPr/>
        </p:nvSpPr>
        <p:spPr>
          <a:xfrm>
            <a:off x="386499" y="1173480"/>
            <a:ext cx="8782901"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number representing how close the predicted values are to actual values </a:t>
            </a:r>
          </a:p>
        </p:txBody>
      </p:sp>
      <p:sp>
        <p:nvSpPr>
          <p:cNvPr id="5" name="Rectangle 4">
            <a:extLst>
              <a:ext uri="{FF2B5EF4-FFF2-40B4-BE49-F238E27FC236}">
                <a16:creationId xmlns:a16="http://schemas.microsoft.com/office/drawing/2014/main" id="{B23F70C4-AA5E-7B45-A3FF-CE6D502EB406}"/>
              </a:ext>
            </a:extLst>
          </p:cNvPr>
          <p:cNvSpPr/>
          <p:nvPr/>
        </p:nvSpPr>
        <p:spPr>
          <a:xfrm>
            <a:off x="386499" y="1749938"/>
            <a:ext cx="8782901"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numbers are not easily comparable to different models or loss functions</a:t>
            </a:r>
          </a:p>
        </p:txBody>
      </p:sp>
      <p:sp>
        <p:nvSpPr>
          <p:cNvPr id="6" name="Rectangle 5">
            <a:extLst>
              <a:ext uri="{FF2B5EF4-FFF2-40B4-BE49-F238E27FC236}">
                <a16:creationId xmlns:a16="http://schemas.microsoft.com/office/drawing/2014/main" id="{879C482D-A546-FA4B-A2D1-E35AD325611C}"/>
              </a:ext>
            </a:extLst>
          </p:cNvPr>
          <p:cNvSpPr/>
          <p:nvPr/>
        </p:nvSpPr>
        <p:spPr>
          <a:xfrm>
            <a:off x="386498" y="2326396"/>
            <a:ext cx="8782901"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general a goal it so minimize the loss</a:t>
            </a:r>
          </a:p>
        </p:txBody>
      </p:sp>
      <p:pic>
        <p:nvPicPr>
          <p:cNvPr id="7" name="Picture 6" descr="A close up of a card&#10;&#10;Description automatically generated">
            <a:extLst>
              <a:ext uri="{FF2B5EF4-FFF2-40B4-BE49-F238E27FC236}">
                <a16:creationId xmlns:a16="http://schemas.microsoft.com/office/drawing/2014/main" id="{8B3494B8-9D63-7444-B54A-C31E03D62E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498" y="3870960"/>
            <a:ext cx="4855101" cy="2123440"/>
          </a:xfrm>
          <a:prstGeom prst="rect">
            <a:avLst/>
          </a:prstGeom>
        </p:spPr>
      </p:pic>
      <p:sp>
        <p:nvSpPr>
          <p:cNvPr id="8" name="TextBox 7">
            <a:extLst>
              <a:ext uri="{FF2B5EF4-FFF2-40B4-BE49-F238E27FC236}">
                <a16:creationId xmlns:a16="http://schemas.microsoft.com/office/drawing/2014/main" id="{0122A9ED-4D2C-0A46-AC79-136250F5C1B3}"/>
              </a:ext>
            </a:extLst>
          </p:cNvPr>
          <p:cNvSpPr txBox="1"/>
          <p:nvPr/>
        </p:nvSpPr>
        <p:spPr>
          <a:xfrm>
            <a:off x="3722199" y="3887962"/>
            <a:ext cx="1277620" cy="369332"/>
          </a:xfrm>
          <a:prstGeom prst="rect">
            <a:avLst/>
          </a:prstGeom>
          <a:noFill/>
        </p:spPr>
        <p:txBody>
          <a:bodyPr wrap="square" rtlCol="0">
            <a:spAutoFit/>
          </a:bodyPr>
          <a:lstStyle/>
          <a:p>
            <a:r>
              <a:rPr lang="en-US" dirty="0"/>
              <a:t>Loss</a:t>
            </a:r>
          </a:p>
        </p:txBody>
      </p:sp>
      <p:cxnSp>
        <p:nvCxnSpPr>
          <p:cNvPr id="9" name="Straight Arrow Connector 8">
            <a:extLst>
              <a:ext uri="{FF2B5EF4-FFF2-40B4-BE49-F238E27FC236}">
                <a16:creationId xmlns:a16="http://schemas.microsoft.com/office/drawing/2014/main" id="{54AB50EB-2DEE-7846-B60E-5E2950D3D785}"/>
              </a:ext>
            </a:extLst>
          </p:cNvPr>
          <p:cNvCxnSpPr>
            <a:cxnSpLocks/>
            <a:stCxn id="8" idx="1"/>
          </p:cNvCxnSpPr>
          <p:nvPr/>
        </p:nvCxnSpPr>
        <p:spPr>
          <a:xfrm flipH="1">
            <a:off x="3201499" y="4072628"/>
            <a:ext cx="520700" cy="3769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90D0FA1-4857-6448-858F-B9141938A152}"/>
              </a:ext>
            </a:extLst>
          </p:cNvPr>
          <p:cNvSpPr/>
          <p:nvPr/>
        </p:nvSpPr>
        <p:spPr>
          <a:xfrm>
            <a:off x="6527800" y="4069224"/>
            <a:ext cx="6096000" cy="369332"/>
          </a:xfrm>
          <a:prstGeom prst="rect">
            <a:avLst/>
          </a:prstGeom>
        </p:spPr>
        <p:txBody>
          <a:bodyPr>
            <a:spAutoFit/>
          </a:bodyPr>
          <a:lstStyle/>
          <a:p>
            <a:r>
              <a:rPr lang="en-US" dirty="0" err="1"/>
              <a:t>model.compile</a:t>
            </a:r>
            <a:r>
              <a:rPr lang="en-US" dirty="0"/>
              <a:t>(optimizer=‘</a:t>
            </a:r>
            <a:r>
              <a:rPr lang="en-US" dirty="0" err="1"/>
              <a:t>adam</a:t>
            </a:r>
            <a:r>
              <a:rPr lang="en-US" dirty="0"/>
              <a:t>', loss='</a:t>
            </a:r>
            <a:r>
              <a:rPr lang="en-US" dirty="0" err="1"/>
              <a:t>mse</a:t>
            </a:r>
            <a:r>
              <a:rPr lang="en-US" dirty="0"/>
              <a:t>')</a:t>
            </a:r>
          </a:p>
        </p:txBody>
      </p:sp>
      <p:sp>
        <p:nvSpPr>
          <p:cNvPr id="11" name="TextBox 10">
            <a:extLst>
              <a:ext uri="{FF2B5EF4-FFF2-40B4-BE49-F238E27FC236}">
                <a16:creationId xmlns:a16="http://schemas.microsoft.com/office/drawing/2014/main" id="{4C895A11-36A9-4A46-8B82-44DC7370881E}"/>
              </a:ext>
            </a:extLst>
          </p:cNvPr>
          <p:cNvSpPr txBox="1"/>
          <p:nvPr/>
        </p:nvSpPr>
        <p:spPr>
          <a:xfrm>
            <a:off x="8007701" y="3244334"/>
            <a:ext cx="2848857" cy="369332"/>
          </a:xfrm>
          <a:prstGeom prst="rect">
            <a:avLst/>
          </a:prstGeom>
          <a:noFill/>
        </p:spPr>
        <p:txBody>
          <a:bodyPr wrap="none" rtlCol="0">
            <a:spAutoFit/>
          </a:bodyPr>
          <a:lstStyle/>
          <a:p>
            <a:r>
              <a:rPr lang="en-US" dirty="0"/>
              <a:t>Specifying the loss function</a:t>
            </a:r>
          </a:p>
        </p:txBody>
      </p:sp>
      <p:cxnSp>
        <p:nvCxnSpPr>
          <p:cNvPr id="16" name="Elbow Connector 15">
            <a:extLst>
              <a:ext uri="{FF2B5EF4-FFF2-40B4-BE49-F238E27FC236}">
                <a16:creationId xmlns:a16="http://schemas.microsoft.com/office/drawing/2014/main" id="{71372004-C97B-E640-BB92-512B35F0FA8B}"/>
              </a:ext>
            </a:extLst>
          </p:cNvPr>
          <p:cNvCxnSpPr>
            <a:stCxn id="11" idx="2"/>
            <a:endCxn id="12" idx="0"/>
          </p:cNvCxnSpPr>
          <p:nvPr/>
        </p:nvCxnSpPr>
        <p:spPr>
          <a:xfrm rot="16200000" flipH="1">
            <a:off x="9704811" y="3340985"/>
            <a:ext cx="455558" cy="100092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B421E7-7751-9346-A2E8-4523D109F81B}"/>
              </a:ext>
            </a:extLst>
          </p:cNvPr>
          <p:cNvSpPr/>
          <p:nvPr/>
        </p:nvSpPr>
        <p:spPr>
          <a:xfrm>
            <a:off x="386497" y="2902854"/>
            <a:ext cx="8782901"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Size of loss impacts the amount weights are changed</a:t>
            </a:r>
          </a:p>
        </p:txBody>
      </p:sp>
    </p:spTree>
    <p:extLst>
      <p:ext uri="{BB962C8B-B14F-4D97-AF65-F5344CB8AC3E}">
        <p14:creationId xmlns:p14="http://schemas.microsoft.com/office/powerpoint/2010/main" val="2803456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C2A5E2-1FAC-B544-9987-2659CAF01AEE}"/>
              </a:ext>
            </a:extLst>
          </p:cNvPr>
          <p:cNvSpPr>
            <a:spLocks noGrp="1"/>
          </p:cNvSpPr>
          <p:nvPr>
            <p:ph type="title"/>
          </p:nvPr>
        </p:nvSpPr>
        <p:spPr/>
        <p:txBody>
          <a:bodyPr/>
          <a:lstStyle/>
          <a:p>
            <a:r>
              <a:rPr lang="en-US" dirty="0"/>
              <a:t>Some Common Loss Functions</a:t>
            </a:r>
          </a:p>
        </p:txBody>
      </p:sp>
      <p:sp>
        <p:nvSpPr>
          <p:cNvPr id="4" name="Rectangle 3">
            <a:extLst>
              <a:ext uri="{FF2B5EF4-FFF2-40B4-BE49-F238E27FC236}">
                <a16:creationId xmlns:a16="http://schemas.microsoft.com/office/drawing/2014/main" id="{91D17B2D-431E-4F47-8DFA-C402C8742200}"/>
              </a:ext>
            </a:extLst>
          </p:cNvPr>
          <p:cNvSpPr/>
          <p:nvPr/>
        </p:nvSpPr>
        <p:spPr>
          <a:xfrm>
            <a:off x="386499" y="1173480"/>
            <a:ext cx="11425287"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Functions for regressions</a:t>
            </a:r>
          </a:p>
        </p:txBody>
      </p:sp>
      <p:sp>
        <p:nvSpPr>
          <p:cNvPr id="5" name="Rectangle 4">
            <a:extLst>
              <a:ext uri="{FF2B5EF4-FFF2-40B4-BE49-F238E27FC236}">
                <a16:creationId xmlns:a16="http://schemas.microsoft.com/office/drawing/2014/main" id="{1A53F792-0E67-3240-B07E-D78EFC5E3C64}"/>
              </a:ext>
            </a:extLst>
          </p:cNvPr>
          <p:cNvSpPr/>
          <p:nvPr/>
        </p:nvSpPr>
        <p:spPr>
          <a:xfrm>
            <a:off x="383356" y="1895084"/>
            <a:ext cx="3319964"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Mean Squared Error</a:t>
            </a:r>
          </a:p>
        </p:txBody>
      </p:sp>
      <p:sp>
        <p:nvSpPr>
          <p:cNvPr id="6" name="Rectangle 5">
            <a:extLst>
              <a:ext uri="{FF2B5EF4-FFF2-40B4-BE49-F238E27FC236}">
                <a16:creationId xmlns:a16="http://schemas.microsoft.com/office/drawing/2014/main" id="{1659FE98-F9C8-7640-B7B5-9166DF885958}"/>
              </a:ext>
            </a:extLst>
          </p:cNvPr>
          <p:cNvSpPr/>
          <p:nvPr/>
        </p:nvSpPr>
        <p:spPr>
          <a:xfrm>
            <a:off x="4436017" y="1889760"/>
            <a:ext cx="3319964"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Mean Squared Logarithmic Error</a:t>
            </a:r>
          </a:p>
        </p:txBody>
      </p:sp>
      <p:sp>
        <p:nvSpPr>
          <p:cNvPr id="7" name="Rectangle 6">
            <a:extLst>
              <a:ext uri="{FF2B5EF4-FFF2-40B4-BE49-F238E27FC236}">
                <a16:creationId xmlns:a16="http://schemas.microsoft.com/office/drawing/2014/main" id="{E0FDFFB4-DDCD-7E4A-9388-550C388EFA70}"/>
              </a:ext>
            </a:extLst>
          </p:cNvPr>
          <p:cNvSpPr/>
          <p:nvPr/>
        </p:nvSpPr>
        <p:spPr>
          <a:xfrm>
            <a:off x="8488679" y="1889760"/>
            <a:ext cx="3319964"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Mean Absolute Error</a:t>
            </a:r>
          </a:p>
        </p:txBody>
      </p:sp>
      <p:sp>
        <p:nvSpPr>
          <p:cNvPr id="8" name="Rectangle 7">
            <a:extLst>
              <a:ext uri="{FF2B5EF4-FFF2-40B4-BE49-F238E27FC236}">
                <a16:creationId xmlns:a16="http://schemas.microsoft.com/office/drawing/2014/main" id="{E050BFDC-0FA4-364B-9442-C3DC117B2FF1}"/>
              </a:ext>
            </a:extLst>
          </p:cNvPr>
          <p:cNvSpPr/>
          <p:nvPr/>
        </p:nvSpPr>
        <p:spPr>
          <a:xfrm>
            <a:off x="383356" y="2603378"/>
            <a:ext cx="11425287"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Functions for binary classifications</a:t>
            </a:r>
          </a:p>
        </p:txBody>
      </p:sp>
      <p:sp>
        <p:nvSpPr>
          <p:cNvPr id="9" name="Rectangle 8">
            <a:extLst>
              <a:ext uri="{FF2B5EF4-FFF2-40B4-BE49-F238E27FC236}">
                <a16:creationId xmlns:a16="http://schemas.microsoft.com/office/drawing/2014/main" id="{18AD9117-72BC-CA48-A574-522F4904F769}"/>
              </a:ext>
            </a:extLst>
          </p:cNvPr>
          <p:cNvSpPr/>
          <p:nvPr/>
        </p:nvSpPr>
        <p:spPr>
          <a:xfrm>
            <a:off x="383356" y="3324982"/>
            <a:ext cx="3319964"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Binary Cross-Entropy</a:t>
            </a:r>
          </a:p>
        </p:txBody>
      </p:sp>
      <p:sp>
        <p:nvSpPr>
          <p:cNvPr id="10" name="Rectangle 9">
            <a:extLst>
              <a:ext uri="{FF2B5EF4-FFF2-40B4-BE49-F238E27FC236}">
                <a16:creationId xmlns:a16="http://schemas.microsoft.com/office/drawing/2014/main" id="{82C98252-4E02-4249-8913-61D5695EA9E2}"/>
              </a:ext>
            </a:extLst>
          </p:cNvPr>
          <p:cNvSpPr/>
          <p:nvPr/>
        </p:nvSpPr>
        <p:spPr>
          <a:xfrm>
            <a:off x="4436017" y="3324982"/>
            <a:ext cx="3319964"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Hinge</a:t>
            </a:r>
          </a:p>
        </p:txBody>
      </p:sp>
      <p:sp>
        <p:nvSpPr>
          <p:cNvPr id="11" name="Rectangle 10">
            <a:extLst>
              <a:ext uri="{FF2B5EF4-FFF2-40B4-BE49-F238E27FC236}">
                <a16:creationId xmlns:a16="http://schemas.microsoft.com/office/drawing/2014/main" id="{7FD2EFE4-D82F-3A4A-8F01-5112FFA13A3F}"/>
              </a:ext>
            </a:extLst>
          </p:cNvPr>
          <p:cNvSpPr/>
          <p:nvPr/>
        </p:nvSpPr>
        <p:spPr>
          <a:xfrm>
            <a:off x="8488679" y="3324982"/>
            <a:ext cx="3319964"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Squared Hinge</a:t>
            </a:r>
          </a:p>
        </p:txBody>
      </p:sp>
      <p:sp>
        <p:nvSpPr>
          <p:cNvPr id="12" name="Rectangle 11">
            <a:extLst>
              <a:ext uri="{FF2B5EF4-FFF2-40B4-BE49-F238E27FC236}">
                <a16:creationId xmlns:a16="http://schemas.microsoft.com/office/drawing/2014/main" id="{FC408782-213D-0448-A0DD-A5DAF74C44BA}"/>
              </a:ext>
            </a:extLst>
          </p:cNvPr>
          <p:cNvSpPr/>
          <p:nvPr/>
        </p:nvSpPr>
        <p:spPr>
          <a:xfrm>
            <a:off x="383356" y="4046586"/>
            <a:ext cx="11425287"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Functions for non-binary classifications</a:t>
            </a:r>
          </a:p>
        </p:txBody>
      </p:sp>
      <p:sp>
        <p:nvSpPr>
          <p:cNvPr id="13" name="Rectangle 12">
            <a:extLst>
              <a:ext uri="{FF2B5EF4-FFF2-40B4-BE49-F238E27FC236}">
                <a16:creationId xmlns:a16="http://schemas.microsoft.com/office/drawing/2014/main" id="{EF167B6B-3FC0-8C4B-A8CF-811275B68762}"/>
              </a:ext>
            </a:extLst>
          </p:cNvPr>
          <p:cNvSpPr/>
          <p:nvPr/>
        </p:nvSpPr>
        <p:spPr>
          <a:xfrm>
            <a:off x="383356" y="4768190"/>
            <a:ext cx="3319964"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Multiclass Cross-Entropy</a:t>
            </a:r>
          </a:p>
        </p:txBody>
      </p:sp>
      <p:sp>
        <p:nvSpPr>
          <p:cNvPr id="14" name="Rectangle 13">
            <a:extLst>
              <a:ext uri="{FF2B5EF4-FFF2-40B4-BE49-F238E27FC236}">
                <a16:creationId xmlns:a16="http://schemas.microsoft.com/office/drawing/2014/main" id="{8783DD11-3C28-1E4D-A746-170FC0F6517A}"/>
              </a:ext>
            </a:extLst>
          </p:cNvPr>
          <p:cNvSpPr/>
          <p:nvPr/>
        </p:nvSpPr>
        <p:spPr>
          <a:xfrm>
            <a:off x="4436017" y="4768190"/>
            <a:ext cx="3319964"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Sparse Multiclass Cross-Entropy</a:t>
            </a:r>
          </a:p>
        </p:txBody>
      </p:sp>
      <p:sp>
        <p:nvSpPr>
          <p:cNvPr id="15" name="Rectangle 14">
            <a:extLst>
              <a:ext uri="{FF2B5EF4-FFF2-40B4-BE49-F238E27FC236}">
                <a16:creationId xmlns:a16="http://schemas.microsoft.com/office/drawing/2014/main" id="{582F629C-69B7-334B-ABC7-493B29385EC1}"/>
              </a:ext>
            </a:extLst>
          </p:cNvPr>
          <p:cNvSpPr/>
          <p:nvPr/>
        </p:nvSpPr>
        <p:spPr>
          <a:xfrm>
            <a:off x="8488679" y="4768190"/>
            <a:ext cx="3319964"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Kullback</a:t>
            </a:r>
            <a:r>
              <a:rPr lang="en-US" dirty="0"/>
              <a:t> </a:t>
            </a:r>
            <a:r>
              <a:rPr lang="en-US" dirty="0" err="1"/>
              <a:t>Leibler</a:t>
            </a:r>
            <a:r>
              <a:rPr lang="en-US" dirty="0"/>
              <a:t> Divergence</a:t>
            </a:r>
          </a:p>
        </p:txBody>
      </p:sp>
    </p:spTree>
    <p:extLst>
      <p:ext uri="{BB962C8B-B14F-4D97-AF65-F5344CB8AC3E}">
        <p14:creationId xmlns:p14="http://schemas.microsoft.com/office/powerpoint/2010/main" val="4122392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A07225E-CF47-6741-A168-8562CD2CBC7D}"/>
              </a:ext>
            </a:extLst>
          </p:cNvPr>
          <p:cNvPicPr>
            <a:picLocks noGrp="1" noChangeAspect="1"/>
          </p:cNvPicPr>
          <p:nvPr>
            <p:ph idx="1"/>
          </p:nvPr>
        </p:nvPicPr>
        <p:blipFill>
          <a:blip r:embed="rId3"/>
          <a:stretch>
            <a:fillRect/>
          </a:stretch>
        </p:blipFill>
        <p:spPr>
          <a:xfrm>
            <a:off x="6878739" y="806767"/>
            <a:ext cx="4051300" cy="1117600"/>
          </a:xfrm>
          <a:prstGeom prst="rect">
            <a:avLst/>
          </a:prstGeom>
        </p:spPr>
      </p:pic>
      <p:sp>
        <p:nvSpPr>
          <p:cNvPr id="3" name="Title 2">
            <a:extLst>
              <a:ext uri="{FF2B5EF4-FFF2-40B4-BE49-F238E27FC236}">
                <a16:creationId xmlns:a16="http://schemas.microsoft.com/office/drawing/2014/main" id="{9E92DAC2-79FE-464F-88F5-1EDE0CB1E9D6}"/>
              </a:ext>
            </a:extLst>
          </p:cNvPr>
          <p:cNvSpPr>
            <a:spLocks noGrp="1"/>
          </p:cNvSpPr>
          <p:nvPr>
            <p:ph type="title"/>
          </p:nvPr>
        </p:nvSpPr>
        <p:spPr/>
        <p:txBody>
          <a:bodyPr/>
          <a:lstStyle/>
          <a:p>
            <a:r>
              <a:rPr lang="en-US" dirty="0"/>
              <a:t>Regression Loss</a:t>
            </a:r>
          </a:p>
        </p:txBody>
      </p:sp>
      <p:sp>
        <p:nvSpPr>
          <p:cNvPr id="5" name="Rectangle 4">
            <a:extLst>
              <a:ext uri="{FF2B5EF4-FFF2-40B4-BE49-F238E27FC236}">
                <a16:creationId xmlns:a16="http://schemas.microsoft.com/office/drawing/2014/main" id="{973AB29B-4B3A-C040-AFEE-638E273CAFA2}"/>
              </a:ext>
            </a:extLst>
          </p:cNvPr>
          <p:cNvSpPr/>
          <p:nvPr/>
        </p:nvSpPr>
        <p:spPr>
          <a:xfrm>
            <a:off x="386498" y="1161634"/>
            <a:ext cx="6090501" cy="618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MSE – Mean Squared Error (Default)</a:t>
            </a:r>
          </a:p>
        </p:txBody>
      </p:sp>
      <p:sp>
        <p:nvSpPr>
          <p:cNvPr id="6" name="Rectangle 5">
            <a:extLst>
              <a:ext uri="{FF2B5EF4-FFF2-40B4-BE49-F238E27FC236}">
                <a16:creationId xmlns:a16="http://schemas.microsoft.com/office/drawing/2014/main" id="{5A957D40-D6FB-5E43-86D3-07858D0B6826}"/>
              </a:ext>
            </a:extLst>
          </p:cNvPr>
          <p:cNvSpPr/>
          <p:nvPr/>
        </p:nvSpPr>
        <p:spPr>
          <a:xfrm>
            <a:off x="386498" y="1924367"/>
            <a:ext cx="10543541" cy="5849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MSE is thus good to use if you believe that your target data, conditioned on the input, is normally distributed around a mean value, and when it’s important to penalize outliers extra much.</a:t>
            </a:r>
          </a:p>
        </p:txBody>
      </p:sp>
      <p:sp>
        <p:nvSpPr>
          <p:cNvPr id="7" name="Rectangle 6">
            <a:extLst>
              <a:ext uri="{FF2B5EF4-FFF2-40B4-BE49-F238E27FC236}">
                <a16:creationId xmlns:a16="http://schemas.microsoft.com/office/drawing/2014/main" id="{7EFEDC42-3C70-EB46-8B54-837BE78721DD}"/>
              </a:ext>
            </a:extLst>
          </p:cNvPr>
          <p:cNvSpPr/>
          <p:nvPr/>
        </p:nvSpPr>
        <p:spPr>
          <a:xfrm>
            <a:off x="386498" y="2687099"/>
            <a:ext cx="6090501" cy="5548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MSLE – Mean Squared Logarithmic Error</a:t>
            </a:r>
          </a:p>
        </p:txBody>
      </p:sp>
      <p:sp>
        <p:nvSpPr>
          <p:cNvPr id="8" name="Rectangle 7">
            <a:extLst>
              <a:ext uri="{FF2B5EF4-FFF2-40B4-BE49-F238E27FC236}">
                <a16:creationId xmlns:a16="http://schemas.microsoft.com/office/drawing/2014/main" id="{0261C6C6-A35C-6A47-AB7A-E6123DD25E3F}"/>
              </a:ext>
            </a:extLst>
          </p:cNvPr>
          <p:cNvSpPr/>
          <p:nvPr/>
        </p:nvSpPr>
        <p:spPr>
          <a:xfrm>
            <a:off x="386498" y="3360931"/>
            <a:ext cx="10543541" cy="6041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MSLE when the input is normally distributed, and you don’t want large errors to be significantly more penalized than small ones, in those cases where the range of the target value is large.</a:t>
            </a:r>
          </a:p>
        </p:txBody>
      </p:sp>
      <p:pic>
        <p:nvPicPr>
          <p:cNvPr id="9" name="Picture 8">
            <a:extLst>
              <a:ext uri="{FF2B5EF4-FFF2-40B4-BE49-F238E27FC236}">
                <a16:creationId xmlns:a16="http://schemas.microsoft.com/office/drawing/2014/main" id="{4FAEB69A-DE51-7A48-8748-2684CA282E5D}"/>
              </a:ext>
            </a:extLst>
          </p:cNvPr>
          <p:cNvPicPr>
            <a:picLocks noChangeAspect="1"/>
          </p:cNvPicPr>
          <p:nvPr/>
        </p:nvPicPr>
        <p:blipFill>
          <a:blip r:embed="rId4"/>
          <a:stretch>
            <a:fillRect/>
          </a:stretch>
        </p:blipFill>
        <p:spPr>
          <a:xfrm>
            <a:off x="6878739" y="2529750"/>
            <a:ext cx="3905250" cy="801077"/>
          </a:xfrm>
          <a:prstGeom prst="rect">
            <a:avLst/>
          </a:prstGeom>
        </p:spPr>
      </p:pic>
      <p:sp>
        <p:nvSpPr>
          <p:cNvPr id="11" name="Rectangle 10">
            <a:extLst>
              <a:ext uri="{FF2B5EF4-FFF2-40B4-BE49-F238E27FC236}">
                <a16:creationId xmlns:a16="http://schemas.microsoft.com/office/drawing/2014/main" id="{CB88C296-113D-4B4E-A1A4-D66FB42EFAA0}"/>
              </a:ext>
            </a:extLst>
          </p:cNvPr>
          <p:cNvSpPr/>
          <p:nvPr/>
        </p:nvSpPr>
        <p:spPr>
          <a:xfrm>
            <a:off x="386498" y="4092077"/>
            <a:ext cx="6090501" cy="5548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MAE – Mean Absolute Error</a:t>
            </a:r>
          </a:p>
        </p:txBody>
      </p:sp>
      <p:sp>
        <p:nvSpPr>
          <p:cNvPr id="12" name="Rectangle 11">
            <a:extLst>
              <a:ext uri="{FF2B5EF4-FFF2-40B4-BE49-F238E27FC236}">
                <a16:creationId xmlns:a16="http://schemas.microsoft.com/office/drawing/2014/main" id="{D3F091B3-2930-D144-93CD-4C74E301F738}"/>
              </a:ext>
            </a:extLst>
          </p:cNvPr>
          <p:cNvSpPr/>
          <p:nvPr/>
        </p:nvSpPr>
        <p:spPr>
          <a:xfrm>
            <a:off x="386498" y="4816710"/>
            <a:ext cx="10543541" cy="1012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Mean absolute error when you are doing regression and don’t want outliers to play a big role. It can also be useful if you know that your distribution is multimodal, and it’s desirable to have predictions at one of the modes, rather than at the mean of them.</a:t>
            </a:r>
          </a:p>
        </p:txBody>
      </p:sp>
      <p:pic>
        <p:nvPicPr>
          <p:cNvPr id="13" name="Picture 12">
            <a:extLst>
              <a:ext uri="{FF2B5EF4-FFF2-40B4-BE49-F238E27FC236}">
                <a16:creationId xmlns:a16="http://schemas.microsoft.com/office/drawing/2014/main" id="{F36710D9-891C-9C4F-9B8E-D05D8169B706}"/>
              </a:ext>
            </a:extLst>
          </p:cNvPr>
          <p:cNvPicPr>
            <a:picLocks noChangeAspect="1"/>
          </p:cNvPicPr>
          <p:nvPr/>
        </p:nvPicPr>
        <p:blipFill>
          <a:blip r:embed="rId5"/>
          <a:stretch>
            <a:fillRect/>
          </a:stretch>
        </p:blipFill>
        <p:spPr>
          <a:xfrm>
            <a:off x="6878739" y="4091913"/>
            <a:ext cx="3546068" cy="554827"/>
          </a:xfrm>
          <a:prstGeom prst="rect">
            <a:avLst/>
          </a:prstGeom>
        </p:spPr>
      </p:pic>
    </p:spTree>
    <p:extLst>
      <p:ext uri="{BB962C8B-B14F-4D97-AF65-F5344CB8AC3E}">
        <p14:creationId xmlns:p14="http://schemas.microsoft.com/office/powerpoint/2010/main" val="2628864157"/>
      </p:ext>
    </p:extLst>
  </p:cSld>
  <p:clrMapOvr>
    <a:masterClrMapping/>
  </p:clrMapOvr>
</p:sld>
</file>

<file path=ppt/theme/theme1.xml><?xml version="1.0" encoding="utf-8"?>
<a:theme xmlns:a="http://schemas.openxmlformats.org/drawingml/2006/main" name="MGNC_PPT_FINAL">
  <a:themeElements>
    <a:clrScheme name="MAGENIC COLORS">
      <a:dk1>
        <a:srgbClr val="53565A"/>
      </a:dk1>
      <a:lt1>
        <a:sysClr val="window" lastClr="FFFFFF"/>
      </a:lt1>
      <a:dk2>
        <a:srgbClr val="78BE3C"/>
      </a:dk2>
      <a:lt2>
        <a:srgbClr val="FFC32C"/>
      </a:lt2>
      <a:accent1>
        <a:srgbClr val="78BE3C"/>
      </a:accent1>
      <a:accent2>
        <a:srgbClr val="00A9E0"/>
      </a:accent2>
      <a:accent3>
        <a:srgbClr val="F26A21"/>
      </a:accent3>
      <a:accent4>
        <a:srgbClr val="E31C79"/>
      </a:accent4>
      <a:accent5>
        <a:srgbClr val="75787B"/>
      </a:accent5>
      <a:accent6>
        <a:srgbClr val="97999B"/>
      </a:accent6>
      <a:hlink>
        <a:srgbClr val="F37121"/>
      </a:hlink>
      <a:folHlink>
        <a:srgbClr val="75787B"/>
      </a:folHlink>
    </a:clrScheme>
    <a:fontScheme name="Magenic_Fonts">
      <a:majorFont>
        <a:latin typeface="Franklin Gothic Medium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ster_100716" id="{04A3D33C-03BF-784A-8361-4605A4026E8D}" vid="{5E85041B-E579-7242-A5E9-3DBED271F5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8D9CE1393071B489BF600220B5AAF8D" ma:contentTypeVersion="10" ma:contentTypeDescription="Create a new document." ma:contentTypeScope="" ma:versionID="d9386e682046a7a51a31dad2d2f8bda6">
  <xsd:schema xmlns:xsd="http://www.w3.org/2001/XMLSchema" xmlns:xs="http://www.w3.org/2001/XMLSchema" xmlns:p="http://schemas.microsoft.com/office/2006/metadata/properties" xmlns:ns2="30b37a6d-16ce-47e4-86a8-845424d2b9c1" xmlns:ns3="95019713-393c-4a4d-a828-5ce659f37839" targetNamespace="http://schemas.microsoft.com/office/2006/metadata/properties" ma:root="true" ma:fieldsID="e2c97f914c92a1a387d4835726ac5a88" ns2:_="" ns3:_="">
    <xsd:import namespace="30b37a6d-16ce-47e4-86a8-845424d2b9c1"/>
    <xsd:import namespace="95019713-393c-4a4d-a828-5ce659f3783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OCR"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0b37a6d-16ce-47e4-86a8-845424d2b9c1"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5019713-393c-4a4d-a828-5ce659f3783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18D97D8-3C52-47EE-88EC-CF46155D7428}">
  <ds:schemaRefs>
    <ds:schemaRef ds:uri="http://schemas.microsoft.com/sharepoint/v3/contenttype/forms"/>
  </ds:schemaRefs>
</ds:datastoreItem>
</file>

<file path=customXml/itemProps2.xml><?xml version="1.0" encoding="utf-8"?>
<ds:datastoreItem xmlns:ds="http://schemas.openxmlformats.org/officeDocument/2006/customXml" ds:itemID="{3AE07A9E-BE61-4C9A-A4B3-CA1782BD8A92}">
  <ds:schemaRefs>
    <ds:schemaRef ds:uri="30b37a6d-16ce-47e4-86a8-845424d2b9c1"/>
    <ds:schemaRef ds:uri="95019713-393c-4a4d-a828-5ce659f3783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5A3A91F-3324-4EE4-8BF2-C3B78E1D1674}">
  <ds:schemaRefs>
    <ds:schemaRef ds:uri="9dc32095-d95f-42cf-993f-bcc1f153f49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20497</TotalTime>
  <Words>853</Words>
  <Application>Microsoft Macintosh PowerPoint</Application>
  <PresentationFormat>Widescreen</PresentationFormat>
  <Paragraphs>98</Paragraphs>
  <Slides>17</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Arial Black</vt:lpstr>
      <vt:lpstr>Calibri</vt:lpstr>
      <vt:lpstr>Franklin Gothic Book</vt:lpstr>
      <vt:lpstr>Franklin Gothic Demi</vt:lpstr>
      <vt:lpstr>Franklin Gothic Medium Cond</vt:lpstr>
      <vt:lpstr>SFMono-Regular</vt:lpstr>
      <vt:lpstr>Wingdings</vt:lpstr>
      <vt:lpstr>MGNC_PPT_FINAL</vt:lpstr>
      <vt:lpstr>PowerPoint Presentation</vt:lpstr>
      <vt:lpstr>PowerPoint Presentation</vt:lpstr>
      <vt:lpstr>Focus of Class – Model Shapes and Hyper Parameters</vt:lpstr>
      <vt:lpstr>What is a Gaussian (Normal) Distribution</vt:lpstr>
      <vt:lpstr>Regressions – normal or not?</vt:lpstr>
      <vt:lpstr>Is My Data Normal?</vt:lpstr>
      <vt:lpstr>Loss functions (Cost Function)</vt:lpstr>
      <vt:lpstr>Some Common Loss Functions</vt:lpstr>
      <vt:lpstr>Regression Loss</vt:lpstr>
      <vt:lpstr>PowerPoint Presentation</vt:lpstr>
      <vt:lpstr>Binary Classification Loss</vt:lpstr>
      <vt:lpstr>PowerPoint Presentation</vt:lpstr>
      <vt:lpstr>Sparse vs One Hot Encoding</vt:lpstr>
      <vt:lpstr>Non-Binary Classification Loss</vt:lpstr>
      <vt:lpstr>PowerPoint Presentation</vt:lpstr>
      <vt:lpstr>Homework reading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Russ Miller</dc:creator>
  <cp:lastModifiedBy>Kevin E. Ford</cp:lastModifiedBy>
  <cp:revision>139</cp:revision>
  <dcterms:created xsi:type="dcterms:W3CDTF">1601-01-01T00:00:00Z</dcterms:created>
  <dcterms:modified xsi:type="dcterms:W3CDTF">2020-06-08T22:39:23Z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0x01010048D9CE1393071B489BF600220B5AAF8D</vt:lpwstr>
  </property>
</Properties>
</file>